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2" r:id="rId3"/>
    <p:sldId id="283" r:id="rId4"/>
    <p:sldId id="285" r:id="rId5"/>
    <p:sldId id="271" r:id="rId6"/>
    <p:sldId id="263" r:id="rId7"/>
    <p:sldId id="272" r:id="rId8"/>
    <p:sldId id="267" r:id="rId9"/>
    <p:sldId id="273" r:id="rId10"/>
    <p:sldId id="266" r:id="rId11"/>
    <p:sldId id="274" r:id="rId12"/>
    <p:sldId id="284" r:id="rId13"/>
    <p:sldId id="268" r:id="rId14"/>
    <p:sldId id="275" r:id="rId15"/>
    <p:sldId id="280" r:id="rId16"/>
    <p:sldId id="281" r:id="rId17"/>
    <p:sldId id="261" r:id="rId18"/>
    <p:sldId id="265" r:id="rId19"/>
    <p:sldId id="256" r:id="rId20"/>
    <p:sldId id="258"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21"/>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07" autoAdjust="0"/>
    <p:restoredTop sz="94669" autoAdjust="0"/>
  </p:normalViewPr>
  <p:slideViewPr>
    <p:cSldViewPr>
      <p:cViewPr>
        <p:scale>
          <a:sx n="90" d="100"/>
          <a:sy n="90" d="100"/>
        </p:scale>
        <p:origin x="-2532" y="-4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fr-FR" smtClean="0"/>
              <a:t>Modifiez le style du titre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7" name="Date Placeholder 6"/>
          <p:cNvSpPr>
            <a:spLocks noGrp="1"/>
          </p:cNvSpPr>
          <p:nvPr>
            <p:ph type="dt" sz="half" idx="10"/>
          </p:nvPr>
        </p:nvSpPr>
        <p:spPr/>
        <p:txBody>
          <a:bodyPr/>
          <a:lstStyle/>
          <a:p>
            <a:fld id="{4E356E91-C934-4A00-9AEB-D0831629E63D}" type="datetimeFigureOut">
              <a:rPr lang="fr-FR" smtClean="0"/>
              <a:pPr/>
              <a:t>05/12/2016</a:t>
            </a:fld>
            <a:endParaRPr lang="fr-FR"/>
          </a:p>
        </p:txBody>
      </p:sp>
      <p:sp>
        <p:nvSpPr>
          <p:cNvPr id="8" name="Slide Number Placeholder 7"/>
          <p:cNvSpPr>
            <a:spLocks noGrp="1"/>
          </p:cNvSpPr>
          <p:nvPr>
            <p:ph type="sldNum" sz="quarter" idx="11"/>
          </p:nvPr>
        </p:nvSpPr>
        <p:spPr/>
        <p:txBody>
          <a:bodyPr/>
          <a:lstStyle/>
          <a:p>
            <a:fld id="{5B0A48BF-029A-4AA1-8459-AEF82DD1E319}" type="slidenum">
              <a:rPr lang="fr-FR" smtClean="0"/>
              <a:pPr/>
              <a:t>‹N°›</a:t>
            </a:fld>
            <a:endParaRPr lang="fr-FR"/>
          </a:p>
        </p:txBody>
      </p:sp>
      <p:sp>
        <p:nvSpPr>
          <p:cNvPr id="9" name="Footer Placeholder 8"/>
          <p:cNvSpPr>
            <a:spLocks noGrp="1"/>
          </p:cNvSpPr>
          <p:nvPr>
            <p:ph type="ftr" sz="quarter" idx="12"/>
          </p:nvPr>
        </p:nvSpPr>
        <p:spPr/>
        <p:txBody>
          <a:bodyPr/>
          <a:lstStyle/>
          <a:p>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4E356E91-C934-4A00-9AEB-D0831629E63D}" type="datetimeFigureOut">
              <a:rPr lang="fr-FR" smtClean="0"/>
              <a:pPr/>
              <a:t>05/12/2016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B0A48BF-029A-4AA1-8459-AEF82DD1E31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4E356E91-C934-4A00-9AEB-D0831629E63D}" type="datetimeFigureOut">
              <a:rPr lang="fr-FR" smtClean="0"/>
              <a:pPr/>
              <a:t>05/12/2016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B0A48BF-029A-4AA1-8459-AEF82DD1E31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E356E91-C934-4A00-9AEB-D0831629E63D}" type="datetimeFigureOut">
              <a:rPr lang="fr-FR" smtClean="0"/>
              <a:pPr/>
              <a:t>05/12/2016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B0A48BF-029A-4AA1-8459-AEF82DD1E31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fr-FR" smtClean="0"/>
              <a:t>Modifiez le style du titre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E356E91-C934-4A00-9AEB-D0831629E63D}" type="datetimeFigureOut">
              <a:rPr lang="fr-FR" smtClean="0"/>
              <a:pPr/>
              <a:t>05/12/2016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B0A48BF-029A-4AA1-8459-AEF82DD1E319}"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E356E91-C934-4A00-9AEB-D0831629E63D}" type="datetimeFigureOut">
              <a:rPr lang="fr-FR" smtClean="0"/>
              <a:pPr/>
              <a:t>05/12/2016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B0A48BF-029A-4AA1-8459-AEF82DD1E319}" type="slidenum">
              <a:rPr lang="fr-FR" smtClean="0"/>
              <a:pPr/>
              <a:t>‹N°›</a:t>
            </a:fld>
            <a:endParaRPr lang="fr-FR"/>
          </a:p>
        </p:txBody>
      </p:sp>
      <p:sp>
        <p:nvSpPr>
          <p:cNvPr id="9" name="Title 8"/>
          <p:cNvSpPr>
            <a:spLocks noGrp="1"/>
          </p:cNvSpPr>
          <p:nvPr>
            <p:ph type="title"/>
          </p:nvPr>
        </p:nvSpPr>
        <p:spPr>
          <a:xfrm>
            <a:off x="914400" y="1544715"/>
            <a:ext cx="7315200" cy="1154097"/>
          </a:xfrm>
        </p:spPr>
        <p:txBody>
          <a:bodyPr/>
          <a:lstStyle/>
          <a:p>
            <a:r>
              <a:rPr lang="fr-FR" smtClean="0"/>
              <a:t>Modifiez le style du titre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4E356E91-C934-4A00-9AEB-D0831629E63D}" type="datetimeFigureOut">
              <a:rPr lang="fr-FR" smtClean="0"/>
              <a:pPr/>
              <a:t>05/12/2016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B0A48BF-029A-4AA1-8459-AEF82DD1E319}" type="slidenum">
              <a:rPr lang="fr-FR" smtClean="0"/>
              <a:pPr/>
              <a:t>‹N°›</a:t>
            </a:fld>
            <a:endParaRPr lang="fr-FR"/>
          </a:p>
        </p:txBody>
      </p:sp>
      <p:sp>
        <p:nvSpPr>
          <p:cNvPr id="10" name="Title 9"/>
          <p:cNvSpPr>
            <a:spLocks noGrp="1"/>
          </p:cNvSpPr>
          <p:nvPr>
            <p:ph type="title"/>
          </p:nvPr>
        </p:nvSpPr>
        <p:spPr>
          <a:xfrm>
            <a:off x="914400" y="1544715"/>
            <a:ext cx="7315200" cy="1154097"/>
          </a:xfrm>
        </p:spPr>
        <p:txBody>
          <a:bodyPr/>
          <a:lstStyle/>
          <a:p>
            <a:r>
              <a:rPr lang="fr-FR" smtClean="0"/>
              <a:t>Modifiez le style du titre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4E356E91-C934-4A00-9AEB-D0831629E63D}" type="datetimeFigureOut">
              <a:rPr lang="fr-FR" smtClean="0"/>
              <a:pPr/>
              <a:t>05/12/2016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B0A48BF-029A-4AA1-8459-AEF82DD1E31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56E91-C934-4A00-9AEB-D0831629E63D}" type="datetimeFigureOut">
              <a:rPr lang="fr-FR" smtClean="0"/>
              <a:pPr/>
              <a:t>05/12/2016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B0A48BF-029A-4AA1-8459-AEF82DD1E31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fr-FR" smtClean="0"/>
              <a:t>Modifiez le style du titre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E356E91-C934-4A00-9AEB-D0831629E63D}" type="datetimeFigureOut">
              <a:rPr lang="fr-FR" smtClean="0"/>
              <a:pPr/>
              <a:t>05/12/2016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B0A48BF-029A-4AA1-8459-AEF82DD1E31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fr-FR" smtClean="0"/>
              <a:t>Modifiez le style du titre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E356E91-C934-4A00-9AEB-D0831629E63D}" type="datetimeFigureOut">
              <a:rPr lang="fr-FR" smtClean="0"/>
              <a:pPr/>
              <a:t>05/12/2016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B0A48BF-029A-4AA1-8459-AEF82DD1E31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4E356E91-C934-4A00-9AEB-D0831629E63D}" type="datetimeFigureOut">
              <a:rPr lang="fr-FR" smtClean="0"/>
              <a:pPr/>
              <a:t>05/12/2016</a:t>
            </a:fld>
            <a:endParaRPr lang="fr-FR"/>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5B0A48BF-029A-4AA1-8459-AEF82DD1E319}" type="slidenum">
              <a:rPr lang="fr-FR" smtClean="0"/>
              <a:pPr/>
              <a:t>‹N°›</a:t>
            </a:fld>
            <a:endParaRPr lang="fr-FR"/>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jpe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png"/><Relationship Id="rId7" Type="http://schemas.openxmlformats.org/officeDocument/2006/relationships/image" Target="../media/image63.jpe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65.jpe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fr/maps/place/New+York,+%C3%89tat+de+New+York,+%C3%89tats-Unis/@40.7033121,-73.979681,10z/data=!3m1!4b1!4m2!3m1!1s0x89c24fa5d33f083b:0xc80b8f06e177fe6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jpeg"/><Relationship Id="rId4" Type="http://schemas.openxmlformats.org/officeDocument/2006/relationships/image" Target="../media/image26.png"/><Relationship Id="rId9" Type="http://schemas.openxmlformats.org/officeDocument/2006/relationships/image" Target="../media/image31.jpe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836712"/>
            <a:ext cx="7315200" cy="1154097"/>
          </a:xfrm>
        </p:spPr>
        <p:txBody>
          <a:bodyPr>
            <a:normAutofit fontScale="90000"/>
          </a:bodyPr>
          <a:lstStyle/>
          <a:p>
            <a:r>
              <a:rPr lang="fr-FR" dirty="0" smtClean="0"/>
              <a:t>Objectifs du voyage à New </a:t>
            </a:r>
            <a:r>
              <a:rPr lang="fr-FR" dirty="0"/>
              <a:t>Y</a:t>
            </a:r>
            <a:r>
              <a:rPr lang="fr-FR" dirty="0" smtClean="0"/>
              <a:t>ork</a:t>
            </a:r>
            <a:endParaRPr lang="fr-FR" dirty="0"/>
          </a:p>
        </p:txBody>
      </p:sp>
      <p:sp>
        <p:nvSpPr>
          <p:cNvPr id="3" name="Espace réservé du contenu 2"/>
          <p:cNvSpPr>
            <a:spLocks noGrp="1"/>
          </p:cNvSpPr>
          <p:nvPr>
            <p:ph idx="1"/>
          </p:nvPr>
        </p:nvSpPr>
        <p:spPr>
          <a:xfrm>
            <a:off x="467544" y="2924944"/>
            <a:ext cx="8229600" cy="2620888"/>
          </a:xfrm>
        </p:spPr>
        <p:txBody>
          <a:bodyPr/>
          <a:lstStyle/>
          <a:p>
            <a:r>
              <a:rPr lang="fr-FR" dirty="0" smtClean="0"/>
              <a:t>Cohésion des élèves et étudiants des sections hôtellerie et santé-social</a:t>
            </a:r>
          </a:p>
          <a:p>
            <a:r>
              <a:rPr lang="fr-FR" dirty="0" smtClean="0"/>
              <a:t>Visite et immersion dans une ville anglophone</a:t>
            </a:r>
          </a:p>
          <a:p>
            <a:r>
              <a:rPr lang="fr-FR" dirty="0" smtClean="0"/>
              <a:t>Pratique de la langue anglaise</a:t>
            </a:r>
          </a:p>
          <a:p>
            <a:r>
              <a:rPr lang="fr-FR" dirty="0" smtClean="0"/>
              <a:t>Découverte culturelle de New York et des monuments incontournables de Manhattan</a:t>
            </a:r>
          </a:p>
          <a:p>
            <a:pPr marL="45720" indent="0">
              <a:buNone/>
            </a:pPr>
            <a:endParaRPr lang="fr-FR" dirty="0"/>
          </a:p>
        </p:txBody>
      </p:sp>
    </p:spTree>
    <p:extLst>
      <p:ext uri="{BB962C8B-B14F-4D97-AF65-F5344CB8AC3E}">
        <p14:creationId xmlns:p14="http://schemas.microsoft.com/office/powerpoint/2010/main" val="877971122"/>
      </p:ext>
    </p:extLst>
  </p:cSld>
  <p:clrMapOvr>
    <a:masterClrMapping/>
  </p:clrMapOvr>
  <p:transition advTm="2823"/>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828"/>
            <a:ext cx="2002093" cy="996280"/>
          </a:xfrm>
        </p:spPr>
        <p:txBody>
          <a:bodyPr>
            <a:normAutofit fontScale="90000"/>
          </a:bodyPr>
          <a:lstStyle/>
          <a:p>
            <a:r>
              <a:rPr lang="fr-FR" dirty="0" smtClean="0"/>
              <a:t>Jour 4</a:t>
            </a:r>
            <a:br>
              <a:rPr lang="fr-FR" dirty="0" smtClean="0"/>
            </a:br>
            <a:r>
              <a:rPr lang="fr-FR" sz="2000" dirty="0" smtClean="0"/>
              <a:t>(Jeudi 10 mai)</a:t>
            </a:r>
            <a:endParaRPr lang="fr-FR" dirty="0"/>
          </a:p>
        </p:txBody>
      </p:sp>
      <p:sp>
        <p:nvSpPr>
          <p:cNvPr id="3" name="Espace réservé du contenu 2"/>
          <p:cNvSpPr>
            <a:spLocks noGrp="1"/>
          </p:cNvSpPr>
          <p:nvPr>
            <p:ph idx="1"/>
          </p:nvPr>
        </p:nvSpPr>
        <p:spPr>
          <a:xfrm>
            <a:off x="7232078" y="3515637"/>
            <a:ext cx="1008112" cy="453879"/>
          </a:xfrm>
        </p:spPr>
        <p:txBody>
          <a:bodyPr>
            <a:normAutofit fontScale="85000" lnSpcReduction="10000"/>
          </a:bodyPr>
          <a:lstStyle/>
          <a:p>
            <a:pPr marL="45720" lvl="0" indent="0">
              <a:buClr>
                <a:srgbClr val="FF8600"/>
              </a:buClr>
              <a:buNone/>
            </a:pPr>
            <a:r>
              <a:rPr lang="fr-FR" sz="2100" dirty="0">
                <a:solidFill>
                  <a:schemeClr val="tx2"/>
                </a:solidFill>
              </a:rPr>
              <a:t>Harlem</a:t>
            </a:r>
          </a:p>
          <a:p>
            <a:endParaRPr lang="fr-FR" dirty="0"/>
          </a:p>
        </p:txBody>
      </p:sp>
      <p:sp>
        <p:nvSpPr>
          <p:cNvPr id="4" name="ZoneTexte 3"/>
          <p:cNvSpPr txBox="1"/>
          <p:nvPr/>
        </p:nvSpPr>
        <p:spPr>
          <a:xfrm>
            <a:off x="571472" y="1428736"/>
            <a:ext cx="928694" cy="369332"/>
          </a:xfrm>
          <a:prstGeom prst="rect">
            <a:avLst/>
          </a:prstGeom>
          <a:noFill/>
        </p:spPr>
        <p:txBody>
          <a:bodyPr wrap="square" rtlCol="0">
            <a:spAutoFit/>
          </a:bodyPr>
          <a:lstStyle/>
          <a:p>
            <a:pPr marL="45720">
              <a:spcBef>
                <a:spcPct val="20000"/>
              </a:spcBef>
              <a:buClr>
                <a:srgbClr val="FF8600"/>
              </a:buClr>
            </a:pPr>
            <a:r>
              <a:rPr lang="fr-FR" dirty="0">
                <a:solidFill>
                  <a:schemeClr val="tx2"/>
                </a:solidFill>
              </a:rPr>
              <a:t>Met</a:t>
            </a:r>
          </a:p>
        </p:txBody>
      </p:sp>
      <p:sp>
        <p:nvSpPr>
          <p:cNvPr id="7" name="ZoneTexte 6"/>
          <p:cNvSpPr txBox="1"/>
          <p:nvPr/>
        </p:nvSpPr>
        <p:spPr>
          <a:xfrm>
            <a:off x="1214414" y="6286520"/>
            <a:ext cx="1643074" cy="369332"/>
          </a:xfrm>
          <a:prstGeom prst="rect">
            <a:avLst/>
          </a:prstGeom>
          <a:noFill/>
        </p:spPr>
        <p:txBody>
          <a:bodyPr wrap="square" rtlCol="0">
            <a:spAutoFit/>
          </a:bodyPr>
          <a:lstStyle/>
          <a:p>
            <a:pPr marL="45720">
              <a:spcBef>
                <a:spcPct val="20000"/>
              </a:spcBef>
              <a:buClr>
                <a:srgbClr val="FF8600"/>
              </a:buClr>
            </a:pPr>
            <a:r>
              <a:rPr lang="fr-FR" dirty="0">
                <a:solidFill>
                  <a:schemeClr val="tx2"/>
                </a:solidFill>
              </a:rPr>
              <a:t>Central Park</a:t>
            </a:r>
          </a:p>
        </p:txBody>
      </p:sp>
      <p:sp>
        <p:nvSpPr>
          <p:cNvPr id="8" name="ZoneTexte 7"/>
          <p:cNvSpPr txBox="1"/>
          <p:nvPr/>
        </p:nvSpPr>
        <p:spPr>
          <a:xfrm>
            <a:off x="4797354" y="437262"/>
            <a:ext cx="1152128" cy="923330"/>
          </a:xfrm>
          <a:prstGeom prst="rect">
            <a:avLst/>
          </a:prstGeom>
          <a:noFill/>
        </p:spPr>
        <p:txBody>
          <a:bodyPr wrap="square" rtlCol="0">
            <a:spAutoFit/>
          </a:bodyPr>
          <a:lstStyle/>
          <a:p>
            <a:pPr marL="45720">
              <a:spcBef>
                <a:spcPct val="20000"/>
              </a:spcBef>
              <a:buClr>
                <a:srgbClr val="FF8600"/>
              </a:buClr>
            </a:pPr>
            <a:r>
              <a:rPr lang="fr-FR" dirty="0">
                <a:solidFill>
                  <a:schemeClr val="tx2"/>
                </a:solidFill>
              </a:rPr>
              <a:t>Musée d’histoire naturelle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3391" y="128405"/>
            <a:ext cx="2057375" cy="1541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7067" y="1338009"/>
            <a:ext cx="1376933" cy="92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5760" y="1669450"/>
            <a:ext cx="2098568" cy="1413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32" y="142852"/>
            <a:ext cx="24860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0166" y="1643050"/>
            <a:ext cx="1890466" cy="1258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500306"/>
            <a:ext cx="2746775" cy="1701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3062" y="4232176"/>
            <a:ext cx="26098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6016" y="5185563"/>
            <a:ext cx="2106935" cy="1578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3"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1695" y="3245765"/>
            <a:ext cx="1475631" cy="1967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4"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27445" y="4133999"/>
            <a:ext cx="21336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5"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8004" y="4593480"/>
            <a:ext cx="27051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6"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94720" y="5460490"/>
            <a:ext cx="1750976" cy="1087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14" cstate="print"/>
          <a:srcRect/>
          <a:stretch>
            <a:fillRect/>
          </a:stretch>
        </p:blipFill>
        <p:spPr bwMode="auto">
          <a:xfrm>
            <a:off x="2928926" y="2571744"/>
            <a:ext cx="2205888" cy="1571637"/>
          </a:xfrm>
          <a:prstGeom prst="rect">
            <a:avLst/>
          </a:prstGeom>
          <a:noFill/>
          <a:ln w="9525">
            <a:noFill/>
            <a:miter lim="800000"/>
            <a:headEnd/>
            <a:tailEnd/>
          </a:ln>
          <a:effectLst/>
        </p:spPr>
      </p:pic>
    </p:spTree>
    <p:extLst>
      <p:ext uri="{BB962C8B-B14F-4D97-AF65-F5344CB8AC3E}">
        <p14:creationId xmlns:p14="http://schemas.microsoft.com/office/powerpoint/2010/main" val="3702958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0"/>
            <a:ext cx="2347912" cy="936104"/>
          </a:xfrm>
          <a:prstGeom prst="rect">
            <a:avLst/>
          </a:prstGeom>
        </p:spPr>
        <p:txBody>
          <a:bodyP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000" b="0" i="0" u="none" strike="noStrike" kern="1200" cap="none" spc="0" normalizeH="0" baseline="0" noProof="0" dirty="0" smtClean="0">
                <a:ln>
                  <a:noFill/>
                </a:ln>
                <a:solidFill>
                  <a:schemeClr val="tx2"/>
                </a:solidFill>
                <a:effectLst/>
                <a:uLnTx/>
                <a:uFillTx/>
                <a:latin typeface="+mj-lt"/>
                <a:ea typeface="+mj-ea"/>
                <a:cs typeface="+mj-cs"/>
              </a:rPr>
              <a:t>Jour 4</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2200" dirty="0" smtClean="0">
                <a:solidFill>
                  <a:schemeClr val="tx2"/>
                </a:solidFill>
                <a:latin typeface="+mj-lt"/>
                <a:ea typeface="+mj-ea"/>
                <a:cs typeface="+mj-cs"/>
              </a:rPr>
              <a:t>(Jeudi 10 mai</a:t>
            </a:r>
            <a:r>
              <a:rPr kumimoji="0" lang="fr-FR" sz="2200" b="0" i="0" u="none" strike="noStrike" kern="1200" cap="none" spc="0" normalizeH="0" baseline="0" noProof="0" dirty="0" smtClean="0">
                <a:ln>
                  <a:noFill/>
                </a:ln>
                <a:solidFill>
                  <a:schemeClr val="tx2"/>
                </a:solidFill>
                <a:effectLst/>
                <a:uLnTx/>
                <a:uFillTx/>
                <a:latin typeface="+mj-lt"/>
                <a:ea typeface="+mj-ea"/>
                <a:cs typeface="+mj-cs"/>
              </a:rPr>
              <a:t>)</a:t>
            </a:r>
            <a:endParaRPr kumimoji="0" lang="fr-FR" sz="2200" b="0" i="0" u="none" strike="noStrike" kern="1200" cap="none" spc="0" normalizeH="0" baseline="0" noProof="0" dirty="0">
              <a:ln>
                <a:noFill/>
              </a:ln>
              <a:solidFill>
                <a:schemeClr val="tx2"/>
              </a:solidFill>
              <a:effectLst/>
              <a:uLnTx/>
              <a:uFillTx/>
              <a:latin typeface="+mj-lt"/>
              <a:ea typeface="+mj-ea"/>
              <a:cs typeface="+mj-cs"/>
            </a:endParaRPr>
          </a:p>
        </p:txBody>
      </p:sp>
      <p:pic>
        <p:nvPicPr>
          <p:cNvPr id="4" name="Image 3"/>
          <p:cNvPicPr/>
          <p:nvPr/>
        </p:nvPicPr>
        <p:blipFill>
          <a:blip r:embed="rId2"/>
          <a:srcRect/>
          <a:stretch>
            <a:fillRect/>
          </a:stretch>
        </p:blipFill>
        <p:spPr bwMode="auto">
          <a:xfrm>
            <a:off x="3071802" y="571480"/>
            <a:ext cx="3571900" cy="6143668"/>
          </a:xfrm>
          <a:prstGeom prst="rect">
            <a:avLst/>
          </a:prstGeom>
          <a:noFill/>
          <a:ln w="9525">
            <a:noFill/>
            <a:miter lim="800000"/>
            <a:headEnd/>
            <a:tailEnd/>
          </a:ln>
        </p:spPr>
      </p:pic>
      <p:sp>
        <p:nvSpPr>
          <p:cNvPr id="1033" name="Text Box 9"/>
          <p:cNvSpPr txBox="1">
            <a:spLocks noChangeArrowheads="1"/>
          </p:cNvSpPr>
          <p:nvPr/>
        </p:nvSpPr>
        <p:spPr bwMode="auto">
          <a:xfrm>
            <a:off x="6929454" y="2143116"/>
            <a:ext cx="2000264" cy="7143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fr-FR" sz="2000" dirty="0" smtClean="0">
                <a:solidFill>
                  <a:schemeClr val="bg1"/>
                </a:solidFill>
              </a:rPr>
              <a:t>Central Park</a:t>
            </a:r>
          </a:p>
          <a:p>
            <a:pPr algn="ctr"/>
            <a:r>
              <a:rPr lang="fr-FR" sz="2000" dirty="0" smtClean="0">
                <a:solidFill>
                  <a:srgbClr val="00B0F0"/>
                </a:solidFill>
              </a:rPr>
              <a:t>Zoo</a:t>
            </a:r>
          </a:p>
          <a:p>
            <a:pPr algn="ctr"/>
            <a:endParaRPr lang="fr-FR" sz="2000" dirty="0">
              <a:solidFill>
                <a:schemeClr val="bg1"/>
              </a:solidFill>
            </a:endParaRPr>
          </a:p>
        </p:txBody>
      </p:sp>
      <p:cxnSp>
        <p:nvCxnSpPr>
          <p:cNvPr id="1035" name="AutoShape 11"/>
          <p:cNvCxnSpPr>
            <a:cxnSpLocks noChangeShapeType="1"/>
          </p:cNvCxnSpPr>
          <p:nvPr/>
        </p:nvCxnSpPr>
        <p:spPr bwMode="auto">
          <a:xfrm>
            <a:off x="5715008" y="1571612"/>
            <a:ext cx="1428760" cy="928694"/>
          </a:xfrm>
          <a:prstGeom prst="straightConnector1">
            <a:avLst/>
          </a:prstGeom>
          <a:noFill/>
          <a:ln w="9525">
            <a:solidFill>
              <a:srgbClr val="000000"/>
            </a:solidFill>
            <a:round/>
            <a:headEnd/>
            <a:tailEnd type="triangle" w="med" len="med"/>
          </a:ln>
        </p:spPr>
      </p:cxnSp>
      <p:sp>
        <p:nvSpPr>
          <p:cNvPr id="1037" name="Text Box 13"/>
          <p:cNvSpPr txBox="1">
            <a:spLocks noChangeArrowheads="1"/>
          </p:cNvSpPr>
          <p:nvPr/>
        </p:nvSpPr>
        <p:spPr bwMode="auto">
          <a:xfrm>
            <a:off x="428596" y="2143116"/>
            <a:ext cx="2357454" cy="7143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fr-FR" sz="2000" dirty="0" smtClean="0">
                <a:solidFill>
                  <a:schemeClr val="bg1"/>
                </a:solidFill>
              </a:rPr>
              <a:t>American </a:t>
            </a:r>
            <a:r>
              <a:rPr lang="fr-FR" sz="2000" dirty="0" err="1" smtClean="0">
                <a:solidFill>
                  <a:schemeClr val="bg1"/>
                </a:solidFill>
              </a:rPr>
              <a:t>Museum</a:t>
            </a:r>
            <a:r>
              <a:rPr lang="fr-FR" sz="2000" dirty="0" smtClean="0">
                <a:solidFill>
                  <a:schemeClr val="bg1"/>
                </a:solidFill>
              </a:rPr>
              <a:t> of Natural </a:t>
            </a:r>
            <a:r>
              <a:rPr lang="fr-FR" sz="2000" dirty="0" err="1" smtClean="0">
                <a:solidFill>
                  <a:schemeClr val="bg1"/>
                </a:solidFill>
              </a:rPr>
              <a:t>History</a:t>
            </a:r>
            <a:endParaRPr lang="fr-FR" sz="2000" dirty="0">
              <a:solidFill>
                <a:schemeClr val="bg1"/>
              </a:solidFill>
            </a:endParaRPr>
          </a:p>
        </p:txBody>
      </p:sp>
      <p:cxnSp>
        <p:nvCxnSpPr>
          <p:cNvPr id="1038" name="AutoShape 14"/>
          <p:cNvCxnSpPr>
            <a:cxnSpLocks noChangeShapeType="1"/>
          </p:cNvCxnSpPr>
          <p:nvPr/>
        </p:nvCxnSpPr>
        <p:spPr bwMode="auto">
          <a:xfrm rot="10800000" flipV="1">
            <a:off x="2571736" y="714356"/>
            <a:ext cx="3000396" cy="1857388"/>
          </a:xfrm>
          <a:prstGeom prst="straightConnector1">
            <a:avLst/>
          </a:prstGeom>
          <a:noFill/>
          <a:ln w="9525">
            <a:solidFill>
              <a:srgbClr val="000000"/>
            </a:solidFill>
            <a:round/>
            <a:headEnd/>
            <a:tailEnd type="triangle" w="med" len="med"/>
          </a:ln>
        </p:spPr>
      </p:cxnSp>
      <p:sp>
        <p:nvSpPr>
          <p:cNvPr id="1041" name="Text Box 17"/>
          <p:cNvSpPr txBox="1">
            <a:spLocks noChangeArrowheads="1"/>
          </p:cNvSpPr>
          <p:nvPr/>
        </p:nvSpPr>
        <p:spPr bwMode="auto">
          <a:xfrm>
            <a:off x="6929454" y="142852"/>
            <a:ext cx="1879605" cy="35719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fr-FR" sz="2000" dirty="0" smtClean="0">
                <a:solidFill>
                  <a:srgbClr val="00B0F0"/>
                </a:solidFill>
              </a:rPr>
              <a:t>Harlem</a:t>
            </a:r>
            <a:endParaRPr lang="fr-FR" sz="2000" dirty="0">
              <a:solidFill>
                <a:srgbClr val="00B0F0"/>
              </a:solidFill>
            </a:endParaRPr>
          </a:p>
        </p:txBody>
      </p:sp>
      <p:sp>
        <p:nvSpPr>
          <p:cNvPr id="10" name="Text Box 9"/>
          <p:cNvSpPr txBox="1">
            <a:spLocks noChangeArrowheads="1"/>
          </p:cNvSpPr>
          <p:nvPr/>
        </p:nvSpPr>
        <p:spPr bwMode="auto">
          <a:xfrm>
            <a:off x="6929454" y="714356"/>
            <a:ext cx="2000264" cy="10001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fr-FR" sz="2000" dirty="0" smtClean="0">
                <a:solidFill>
                  <a:schemeClr val="bg1"/>
                </a:solidFill>
              </a:rPr>
              <a:t>The </a:t>
            </a:r>
            <a:r>
              <a:rPr lang="fr-FR" sz="2000" dirty="0" err="1" smtClean="0">
                <a:solidFill>
                  <a:schemeClr val="bg1"/>
                </a:solidFill>
              </a:rPr>
              <a:t>Metropolitan</a:t>
            </a:r>
            <a:endParaRPr lang="fr-FR" sz="2000" dirty="0" smtClean="0">
              <a:solidFill>
                <a:schemeClr val="bg1"/>
              </a:solidFill>
            </a:endParaRPr>
          </a:p>
          <a:p>
            <a:pPr algn="ctr"/>
            <a:r>
              <a:rPr lang="fr-FR" sz="2000" dirty="0" err="1" smtClean="0">
                <a:solidFill>
                  <a:schemeClr val="bg1"/>
                </a:solidFill>
              </a:rPr>
              <a:t>Museum</a:t>
            </a:r>
            <a:r>
              <a:rPr lang="fr-FR" sz="2000" dirty="0" smtClean="0">
                <a:solidFill>
                  <a:schemeClr val="bg1"/>
                </a:solidFill>
              </a:rPr>
              <a:t> of Art</a:t>
            </a:r>
            <a:endParaRPr lang="fr-FR" sz="2000" dirty="0">
              <a:solidFill>
                <a:schemeClr val="bg1"/>
              </a:solidFill>
            </a:endParaRPr>
          </a:p>
        </p:txBody>
      </p:sp>
      <p:cxnSp>
        <p:nvCxnSpPr>
          <p:cNvPr id="13" name="AutoShape 11"/>
          <p:cNvCxnSpPr>
            <a:cxnSpLocks noChangeShapeType="1"/>
          </p:cNvCxnSpPr>
          <p:nvPr/>
        </p:nvCxnSpPr>
        <p:spPr bwMode="auto">
          <a:xfrm>
            <a:off x="6286512" y="857232"/>
            <a:ext cx="857256" cy="71438"/>
          </a:xfrm>
          <a:prstGeom prst="straightConnector1">
            <a:avLst/>
          </a:prstGeom>
          <a:noFill/>
          <a:ln w="9525">
            <a:solidFill>
              <a:srgbClr val="000000"/>
            </a:solidFill>
            <a:round/>
            <a:headEnd/>
            <a:tailEnd type="triangle" w="med" len="med"/>
          </a:ln>
        </p:spPr>
      </p:cxnSp>
      <p:sp>
        <p:nvSpPr>
          <p:cNvPr id="20" name="Text Box 17"/>
          <p:cNvSpPr txBox="1">
            <a:spLocks noChangeArrowheads="1"/>
          </p:cNvSpPr>
          <p:nvPr/>
        </p:nvSpPr>
        <p:spPr bwMode="auto">
          <a:xfrm>
            <a:off x="857224" y="928670"/>
            <a:ext cx="1879605" cy="64294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fr-FR" sz="2000" dirty="0" smtClean="0">
                <a:solidFill>
                  <a:schemeClr val="bg1"/>
                </a:solidFill>
              </a:rPr>
              <a:t>Dîner </a:t>
            </a:r>
            <a:r>
              <a:rPr lang="fr-FR" sz="2000" dirty="0" err="1" smtClean="0">
                <a:solidFill>
                  <a:schemeClr val="bg1"/>
                </a:solidFill>
              </a:rPr>
              <a:t>Uno</a:t>
            </a:r>
            <a:endParaRPr lang="fr-FR" sz="2000" dirty="0" smtClean="0">
              <a:solidFill>
                <a:schemeClr val="bg1"/>
              </a:solidFill>
            </a:endParaRPr>
          </a:p>
          <a:p>
            <a:pPr algn="ctr"/>
            <a:r>
              <a:rPr lang="fr-FR" sz="2000" dirty="0" smtClean="0">
                <a:solidFill>
                  <a:schemeClr val="bg1"/>
                </a:solidFill>
              </a:rPr>
              <a:t>Chicago Grill</a:t>
            </a:r>
            <a:endParaRPr lang="fr-FR" sz="2000" dirty="0">
              <a:solidFill>
                <a:schemeClr val="bg1"/>
              </a:solidFill>
            </a:endParaRPr>
          </a:p>
        </p:txBody>
      </p:sp>
      <p:cxnSp>
        <p:nvCxnSpPr>
          <p:cNvPr id="30" name="AutoShape 14"/>
          <p:cNvCxnSpPr>
            <a:cxnSpLocks noChangeShapeType="1"/>
          </p:cNvCxnSpPr>
          <p:nvPr/>
        </p:nvCxnSpPr>
        <p:spPr bwMode="auto">
          <a:xfrm rot="10800000" flipV="1">
            <a:off x="2571736" y="571478"/>
            <a:ext cx="3143276" cy="714381"/>
          </a:xfrm>
          <a:prstGeom prst="straightConnector1">
            <a:avLst/>
          </a:prstGeom>
          <a:noFill/>
          <a:ln w="9525">
            <a:solidFill>
              <a:srgbClr val="000000"/>
            </a:solidFill>
            <a:round/>
            <a:headEnd/>
            <a:tailEnd type="triangle" w="med" len="med"/>
          </a:ln>
        </p:spPr>
      </p:cxnSp>
      <p:sp>
        <p:nvSpPr>
          <p:cNvPr id="34" name="Text Box 17"/>
          <p:cNvSpPr txBox="1">
            <a:spLocks noChangeArrowheads="1"/>
          </p:cNvSpPr>
          <p:nvPr/>
        </p:nvSpPr>
        <p:spPr bwMode="auto">
          <a:xfrm>
            <a:off x="2214546" y="142852"/>
            <a:ext cx="2643206" cy="35719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fr-FR" sz="2000" dirty="0" smtClean="0">
                <a:solidFill>
                  <a:schemeClr val="bg1"/>
                </a:solidFill>
              </a:rPr>
              <a:t>Columbia </a:t>
            </a:r>
            <a:r>
              <a:rPr lang="fr-FR" sz="2000" dirty="0" err="1" smtClean="0">
                <a:solidFill>
                  <a:schemeClr val="bg1"/>
                </a:solidFill>
              </a:rPr>
              <a:t>University</a:t>
            </a:r>
            <a:endParaRPr lang="fr-FR" sz="2000" dirty="0">
              <a:solidFill>
                <a:schemeClr val="bg1"/>
              </a:solidFill>
            </a:endParaRPr>
          </a:p>
        </p:txBody>
      </p:sp>
      <p:cxnSp>
        <p:nvCxnSpPr>
          <p:cNvPr id="35" name="AutoShape 14"/>
          <p:cNvCxnSpPr>
            <a:cxnSpLocks noChangeShapeType="1"/>
          </p:cNvCxnSpPr>
          <p:nvPr/>
        </p:nvCxnSpPr>
        <p:spPr bwMode="auto">
          <a:xfrm rot="10800000">
            <a:off x="4714876" y="357166"/>
            <a:ext cx="1143012" cy="71444"/>
          </a:xfrm>
          <a:prstGeom prst="straightConnector1">
            <a:avLst/>
          </a:prstGeom>
          <a:noFill/>
          <a:ln w="9525">
            <a:solidFill>
              <a:srgbClr val="000000"/>
            </a:solidFill>
            <a:round/>
            <a:headEnd/>
            <a:tailEnd type="triangle" w="med" len="med"/>
          </a:ln>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9"/>
          <p:cNvSpPr txBox="1">
            <a:spLocks noChangeArrowheads="1"/>
          </p:cNvSpPr>
          <p:nvPr/>
        </p:nvSpPr>
        <p:spPr bwMode="auto">
          <a:xfrm>
            <a:off x="6572264" y="3357562"/>
            <a:ext cx="2000264" cy="42862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fr-FR" sz="2000" dirty="0" smtClean="0">
                <a:solidFill>
                  <a:schemeClr val="bg1"/>
                </a:solidFill>
              </a:rPr>
              <a:t>Central Park</a:t>
            </a:r>
          </a:p>
          <a:p>
            <a:pPr algn="ctr"/>
            <a:endParaRPr lang="fr-FR" sz="2000" dirty="0">
              <a:solidFill>
                <a:schemeClr val="bg1"/>
              </a:solidFill>
            </a:endParaRPr>
          </a:p>
        </p:txBody>
      </p:sp>
      <p:pic>
        <p:nvPicPr>
          <p:cNvPr id="2" name="Image 1"/>
          <p:cNvPicPr/>
          <p:nvPr/>
        </p:nvPicPr>
        <p:blipFill>
          <a:blip r:embed="rId2"/>
          <a:srcRect/>
          <a:stretch>
            <a:fillRect/>
          </a:stretch>
        </p:blipFill>
        <p:spPr bwMode="auto">
          <a:xfrm>
            <a:off x="3286116" y="214290"/>
            <a:ext cx="2752416" cy="6437650"/>
          </a:xfrm>
          <a:prstGeom prst="rect">
            <a:avLst/>
          </a:prstGeom>
          <a:noFill/>
          <a:ln w="9525">
            <a:noFill/>
            <a:miter lim="800000"/>
            <a:headEnd/>
            <a:tailEnd/>
          </a:ln>
        </p:spPr>
      </p:pic>
      <p:sp>
        <p:nvSpPr>
          <p:cNvPr id="3" name="Titre 1"/>
          <p:cNvSpPr txBox="1">
            <a:spLocks/>
          </p:cNvSpPr>
          <p:nvPr/>
        </p:nvSpPr>
        <p:spPr>
          <a:xfrm>
            <a:off x="0" y="0"/>
            <a:ext cx="2347912" cy="936104"/>
          </a:xfrm>
          <a:prstGeom prst="rect">
            <a:avLst/>
          </a:prstGeom>
        </p:spPr>
        <p:txBody>
          <a:bodyP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000" b="0" i="0" u="none" strike="noStrike" kern="1200" cap="none" spc="0" normalizeH="0" baseline="0" noProof="0" dirty="0" smtClean="0">
                <a:ln>
                  <a:noFill/>
                </a:ln>
                <a:solidFill>
                  <a:schemeClr val="tx2"/>
                </a:solidFill>
                <a:effectLst/>
                <a:uLnTx/>
                <a:uFillTx/>
                <a:latin typeface="+mj-lt"/>
                <a:ea typeface="+mj-ea"/>
                <a:cs typeface="+mj-cs"/>
              </a:rPr>
              <a:t>Jour 4</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2200" dirty="0" smtClean="0">
                <a:solidFill>
                  <a:schemeClr val="tx2"/>
                </a:solidFill>
                <a:latin typeface="+mj-lt"/>
                <a:ea typeface="+mj-ea"/>
                <a:cs typeface="+mj-cs"/>
              </a:rPr>
              <a:t>(Jeudi 10 mai</a:t>
            </a:r>
            <a:r>
              <a:rPr kumimoji="0" lang="fr-FR" sz="2200" b="0" i="0" u="none" strike="noStrike" kern="1200" cap="none" spc="0" normalizeH="0" baseline="0" noProof="0" dirty="0" smtClean="0">
                <a:ln>
                  <a:noFill/>
                </a:ln>
                <a:solidFill>
                  <a:schemeClr val="tx2"/>
                </a:solidFill>
                <a:effectLst/>
                <a:uLnTx/>
                <a:uFillTx/>
                <a:latin typeface="+mj-lt"/>
                <a:ea typeface="+mj-ea"/>
                <a:cs typeface="+mj-cs"/>
              </a:rPr>
              <a:t>)</a:t>
            </a:r>
            <a:endParaRPr kumimoji="0" lang="fr-FR" sz="22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Text Box 17"/>
          <p:cNvSpPr txBox="1">
            <a:spLocks noChangeArrowheads="1"/>
          </p:cNvSpPr>
          <p:nvPr/>
        </p:nvSpPr>
        <p:spPr bwMode="auto">
          <a:xfrm>
            <a:off x="1000100" y="2928934"/>
            <a:ext cx="1879605" cy="64294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fr-FR" sz="2000" dirty="0" smtClean="0">
                <a:solidFill>
                  <a:schemeClr val="bg1"/>
                </a:solidFill>
              </a:rPr>
              <a:t>Dîner </a:t>
            </a:r>
            <a:r>
              <a:rPr lang="fr-FR" sz="2000" dirty="0" err="1" smtClean="0">
                <a:solidFill>
                  <a:schemeClr val="bg1"/>
                </a:solidFill>
              </a:rPr>
              <a:t>Uno</a:t>
            </a:r>
            <a:endParaRPr lang="fr-FR" sz="2000" dirty="0" smtClean="0">
              <a:solidFill>
                <a:schemeClr val="bg1"/>
              </a:solidFill>
            </a:endParaRPr>
          </a:p>
          <a:p>
            <a:pPr algn="ctr"/>
            <a:r>
              <a:rPr lang="fr-FR" sz="2000" dirty="0" smtClean="0">
                <a:solidFill>
                  <a:schemeClr val="bg1"/>
                </a:solidFill>
              </a:rPr>
              <a:t>Chicago Grill</a:t>
            </a:r>
            <a:endParaRPr lang="fr-FR" sz="2000" dirty="0">
              <a:solidFill>
                <a:schemeClr val="bg1"/>
              </a:solidFill>
            </a:endParaRPr>
          </a:p>
        </p:txBody>
      </p:sp>
      <p:sp>
        <p:nvSpPr>
          <p:cNvPr id="5" name="Text Box 13"/>
          <p:cNvSpPr txBox="1">
            <a:spLocks noChangeArrowheads="1"/>
          </p:cNvSpPr>
          <p:nvPr/>
        </p:nvSpPr>
        <p:spPr bwMode="auto">
          <a:xfrm>
            <a:off x="500034" y="3857628"/>
            <a:ext cx="2357454" cy="7143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fr-FR" sz="2000" dirty="0" smtClean="0">
                <a:solidFill>
                  <a:schemeClr val="bg1"/>
                </a:solidFill>
              </a:rPr>
              <a:t>American </a:t>
            </a:r>
            <a:r>
              <a:rPr lang="fr-FR" sz="2000" dirty="0" err="1" smtClean="0">
                <a:solidFill>
                  <a:schemeClr val="bg1"/>
                </a:solidFill>
              </a:rPr>
              <a:t>Museum</a:t>
            </a:r>
            <a:r>
              <a:rPr lang="fr-FR" sz="2000" dirty="0" smtClean="0">
                <a:solidFill>
                  <a:schemeClr val="bg1"/>
                </a:solidFill>
              </a:rPr>
              <a:t> of Natural </a:t>
            </a:r>
            <a:r>
              <a:rPr lang="fr-FR" sz="2000" dirty="0" err="1" smtClean="0">
                <a:solidFill>
                  <a:schemeClr val="bg1"/>
                </a:solidFill>
              </a:rPr>
              <a:t>History</a:t>
            </a:r>
            <a:endParaRPr lang="fr-FR" sz="2000" dirty="0">
              <a:solidFill>
                <a:schemeClr val="bg1"/>
              </a:solidFill>
            </a:endParaRPr>
          </a:p>
        </p:txBody>
      </p:sp>
      <p:sp>
        <p:nvSpPr>
          <p:cNvPr id="6" name="Text Box 17"/>
          <p:cNvSpPr txBox="1">
            <a:spLocks noChangeArrowheads="1"/>
          </p:cNvSpPr>
          <p:nvPr/>
        </p:nvSpPr>
        <p:spPr bwMode="auto">
          <a:xfrm>
            <a:off x="285720" y="1928802"/>
            <a:ext cx="2643206" cy="35719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fr-FR" sz="2000" dirty="0" smtClean="0">
                <a:solidFill>
                  <a:schemeClr val="bg1"/>
                </a:solidFill>
              </a:rPr>
              <a:t>Columbia </a:t>
            </a:r>
            <a:r>
              <a:rPr lang="fr-FR" sz="2000" dirty="0" err="1" smtClean="0">
                <a:solidFill>
                  <a:schemeClr val="bg1"/>
                </a:solidFill>
              </a:rPr>
              <a:t>University</a:t>
            </a:r>
            <a:endParaRPr lang="fr-FR" sz="2000" dirty="0">
              <a:solidFill>
                <a:schemeClr val="bg1"/>
              </a:solidFill>
            </a:endParaRPr>
          </a:p>
        </p:txBody>
      </p:sp>
      <p:sp>
        <p:nvSpPr>
          <p:cNvPr id="7" name="Text Box 9"/>
          <p:cNvSpPr txBox="1">
            <a:spLocks noChangeArrowheads="1"/>
          </p:cNvSpPr>
          <p:nvPr/>
        </p:nvSpPr>
        <p:spPr bwMode="auto">
          <a:xfrm>
            <a:off x="6572264" y="4000504"/>
            <a:ext cx="2000264" cy="10001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fr-FR" sz="2000" dirty="0" smtClean="0">
                <a:solidFill>
                  <a:schemeClr val="bg1"/>
                </a:solidFill>
              </a:rPr>
              <a:t>The </a:t>
            </a:r>
            <a:r>
              <a:rPr lang="fr-FR" sz="2000" dirty="0" err="1" smtClean="0">
                <a:solidFill>
                  <a:schemeClr val="bg1"/>
                </a:solidFill>
              </a:rPr>
              <a:t>Metropolitan</a:t>
            </a:r>
            <a:endParaRPr lang="fr-FR" sz="2000" dirty="0" smtClean="0">
              <a:solidFill>
                <a:schemeClr val="bg1"/>
              </a:solidFill>
            </a:endParaRPr>
          </a:p>
          <a:p>
            <a:pPr algn="ctr"/>
            <a:r>
              <a:rPr lang="fr-FR" sz="2000" dirty="0" err="1" smtClean="0">
                <a:solidFill>
                  <a:schemeClr val="bg1"/>
                </a:solidFill>
              </a:rPr>
              <a:t>Museum</a:t>
            </a:r>
            <a:r>
              <a:rPr lang="fr-FR" sz="2000" dirty="0" smtClean="0">
                <a:solidFill>
                  <a:schemeClr val="bg1"/>
                </a:solidFill>
              </a:rPr>
              <a:t> of Art</a:t>
            </a:r>
            <a:endParaRPr lang="fr-FR" sz="2000" dirty="0">
              <a:solidFill>
                <a:schemeClr val="bg1"/>
              </a:solidFill>
            </a:endParaRPr>
          </a:p>
        </p:txBody>
      </p:sp>
      <p:sp>
        <p:nvSpPr>
          <p:cNvPr id="8" name="Text Box 17"/>
          <p:cNvSpPr txBox="1">
            <a:spLocks noChangeArrowheads="1"/>
          </p:cNvSpPr>
          <p:nvPr/>
        </p:nvSpPr>
        <p:spPr bwMode="auto">
          <a:xfrm>
            <a:off x="6572264" y="2428868"/>
            <a:ext cx="1879605" cy="35719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fr-FR" sz="2000" dirty="0" smtClean="0">
                <a:solidFill>
                  <a:srgbClr val="00B0F0"/>
                </a:solidFill>
              </a:rPr>
              <a:t>Harlem</a:t>
            </a:r>
            <a:endParaRPr lang="fr-FR" sz="2000" dirty="0">
              <a:solidFill>
                <a:srgbClr val="00B0F0"/>
              </a:solidFill>
            </a:endParaRPr>
          </a:p>
        </p:txBody>
      </p:sp>
      <p:sp>
        <p:nvSpPr>
          <p:cNvPr id="9" name="Text Box 9"/>
          <p:cNvSpPr txBox="1">
            <a:spLocks noChangeArrowheads="1"/>
          </p:cNvSpPr>
          <p:nvPr/>
        </p:nvSpPr>
        <p:spPr bwMode="auto">
          <a:xfrm>
            <a:off x="6572264" y="5214950"/>
            <a:ext cx="2000264" cy="7143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fr-FR" sz="2000" dirty="0" smtClean="0">
                <a:solidFill>
                  <a:srgbClr val="00B0F0"/>
                </a:solidFill>
              </a:rPr>
              <a:t>Zoo</a:t>
            </a:r>
          </a:p>
          <a:p>
            <a:pPr algn="ctr"/>
            <a:r>
              <a:rPr lang="fr-FR" sz="2000" dirty="0" smtClean="0">
                <a:solidFill>
                  <a:srgbClr val="00B0F0"/>
                </a:solidFill>
              </a:rPr>
              <a:t>Central Park</a:t>
            </a:r>
          </a:p>
          <a:p>
            <a:pPr algn="ctr"/>
            <a:endParaRPr lang="fr-FR" sz="2000" dirty="0" smtClean="0">
              <a:solidFill>
                <a:srgbClr val="00B0F0"/>
              </a:solidFill>
            </a:endParaRPr>
          </a:p>
          <a:p>
            <a:pPr algn="ctr"/>
            <a:endParaRPr lang="fr-FR" sz="2000" dirty="0">
              <a:solidFill>
                <a:schemeClr val="bg1"/>
              </a:solidFill>
            </a:endParaRPr>
          </a:p>
        </p:txBody>
      </p:sp>
      <p:sp>
        <p:nvSpPr>
          <p:cNvPr id="10" name="Espace réservé du contenu 2"/>
          <p:cNvSpPr txBox="1">
            <a:spLocks/>
          </p:cNvSpPr>
          <p:nvPr/>
        </p:nvSpPr>
        <p:spPr>
          <a:xfrm>
            <a:off x="0" y="1142984"/>
            <a:ext cx="2714612" cy="785818"/>
          </a:xfrm>
          <a:prstGeom prst="rect">
            <a:avLst/>
          </a:prstGeom>
        </p:spPr>
        <p:txBody>
          <a:bodyPr>
            <a:normAutofit/>
          </a:bodyPr>
          <a:lstStyle/>
          <a:p>
            <a:pPr marL="502920" marR="0" lvl="1" indent="-182880" algn="l" defTabSz="914400" rtl="0" eaLnBrk="1" fontAlgn="auto" latinLnBrk="0" hangingPunct="1">
              <a:lnSpc>
                <a:spcPct val="100000"/>
              </a:lnSpc>
              <a:spcBef>
                <a:spcPct val="20000"/>
              </a:spcBef>
              <a:spcAft>
                <a:spcPts val="0"/>
              </a:spcAft>
              <a:buClr>
                <a:schemeClr val="tx2"/>
              </a:buClr>
              <a:buSzTx/>
              <a:tabLst/>
              <a:defRPr/>
            </a:pPr>
            <a:r>
              <a:rPr kumimoji="0" lang="fr-FR" sz="1700" b="0" i="0" u="none" strike="noStrike" kern="1200" cap="none" spc="0" normalizeH="0" baseline="0" noProof="0" dirty="0" smtClean="0">
                <a:ln>
                  <a:noFill/>
                </a:ln>
                <a:solidFill>
                  <a:schemeClr val="tx2"/>
                </a:solidFill>
                <a:effectLst/>
                <a:uLnTx/>
                <a:uFillTx/>
                <a:latin typeface="+mj-lt"/>
                <a:ea typeface="+mj-ea"/>
                <a:cs typeface="+mj-cs"/>
              </a:rPr>
              <a:t>Manhattan</a:t>
            </a:r>
            <a:r>
              <a:rPr kumimoji="0" lang="fr-FR" sz="1700" b="0" i="0" u="none" strike="noStrike" kern="1200" cap="none" spc="0" normalizeH="0" noProof="0" dirty="0" smtClean="0">
                <a:ln>
                  <a:noFill/>
                </a:ln>
                <a:solidFill>
                  <a:schemeClr val="tx2"/>
                </a:solidFill>
                <a:effectLst/>
                <a:uLnTx/>
                <a:uFillTx/>
                <a:latin typeface="+mj-lt"/>
                <a:ea typeface="+mj-ea"/>
                <a:cs typeface="+mj-cs"/>
              </a:rPr>
              <a:t> Nord</a:t>
            </a:r>
            <a:endParaRPr kumimoji="0" lang="fr-FR" sz="1800" b="0" i="0" u="none" strike="noStrike" kern="1200" cap="none" spc="0" normalizeH="0" baseline="0" noProof="0" dirty="0" smtClean="0">
              <a:ln>
                <a:noFill/>
              </a:ln>
              <a:effectLst/>
              <a:uLnTx/>
              <a:uFillTx/>
              <a:latin typeface="+mn-lt"/>
              <a:ea typeface="+mn-ea"/>
              <a:cs typeface="+mn-cs"/>
            </a:endParaRPr>
          </a:p>
          <a:p>
            <a:pPr marL="502920" marR="0" lvl="1" indent="-182880" algn="l" defTabSz="914400" rtl="0" eaLnBrk="1" fontAlgn="auto" latinLnBrk="0" hangingPunct="1">
              <a:lnSpc>
                <a:spcPct val="100000"/>
              </a:lnSpc>
              <a:spcBef>
                <a:spcPct val="20000"/>
              </a:spcBef>
              <a:spcAft>
                <a:spcPts val="0"/>
              </a:spcAft>
              <a:buClr>
                <a:schemeClr val="tx2"/>
              </a:buClr>
              <a:buSzTx/>
              <a:buFont typeface="Wingdings" charset="2"/>
              <a:buChar char="§"/>
              <a:tabLst/>
              <a:defRPr/>
            </a:pPr>
            <a:endParaRPr kumimoji="0" lang="fr-FR" sz="1800" b="0" i="0" u="none" strike="noStrike" kern="1200" cap="none" spc="0" normalizeH="0" baseline="0" noProof="0" dirty="0" smtClean="0">
              <a:ln>
                <a:noFill/>
              </a:ln>
              <a:solidFill>
                <a:schemeClr val="tx1"/>
              </a:solidFill>
              <a:effectLst/>
              <a:uLnTx/>
              <a:uFillTx/>
              <a:latin typeface="+mn-lt"/>
              <a:ea typeface="+mn-ea"/>
              <a:cs typeface="+mn-cs"/>
            </a:endParaRPr>
          </a:p>
          <a:p>
            <a:pPr marL="502920" marR="0" lvl="1" indent="-182880" algn="l" defTabSz="914400" rtl="0" eaLnBrk="1" fontAlgn="auto" latinLnBrk="0" hangingPunct="1">
              <a:lnSpc>
                <a:spcPct val="100000"/>
              </a:lnSpc>
              <a:spcBef>
                <a:spcPct val="20000"/>
              </a:spcBef>
              <a:spcAft>
                <a:spcPts val="0"/>
              </a:spcAft>
              <a:buClr>
                <a:schemeClr val="tx2"/>
              </a:buClr>
              <a:buSzTx/>
              <a:buFont typeface="Wingdings" charset="2"/>
              <a:buChar char="§"/>
              <a:tabLst/>
              <a:defRPr/>
            </a:pPr>
            <a:endParaRPr kumimoji="0" lang="fr-FR" sz="1800" b="0" i="0" u="none" strike="noStrike" kern="1200" cap="none" spc="0" normalizeH="0" baseline="0" noProof="0" dirty="0" smtClean="0">
              <a:ln>
                <a:noFill/>
              </a:ln>
              <a:solidFill>
                <a:schemeClr val="tx1"/>
              </a:solidFill>
              <a:effectLst/>
              <a:uLnTx/>
              <a:uFillTx/>
              <a:latin typeface="+mn-lt"/>
              <a:ea typeface="+mn-ea"/>
              <a:cs typeface="+mn-cs"/>
            </a:endParaRPr>
          </a:p>
          <a:p>
            <a:pPr marL="502920" marR="0" lvl="1" indent="-182880" algn="l" defTabSz="914400" rtl="0" eaLnBrk="1" fontAlgn="auto" latinLnBrk="0" hangingPunct="1">
              <a:lnSpc>
                <a:spcPct val="100000"/>
              </a:lnSpc>
              <a:spcBef>
                <a:spcPct val="20000"/>
              </a:spcBef>
              <a:spcAft>
                <a:spcPts val="0"/>
              </a:spcAft>
              <a:buClr>
                <a:schemeClr val="tx2"/>
              </a:buClr>
              <a:buSzTx/>
              <a:buFont typeface="Wingdings" charset="2"/>
              <a:buChar char="§"/>
              <a:tabLst/>
              <a:defRPr/>
            </a:pPr>
            <a:endParaRPr kumimoji="0" lang="fr-FR" sz="1800" b="0" i="0" u="none" strike="noStrike" kern="1200" cap="none" spc="0" normalizeH="0" baseline="0" noProof="0" dirty="0" smtClean="0">
              <a:ln>
                <a:noFill/>
              </a:ln>
              <a:solidFill>
                <a:schemeClr val="tx1"/>
              </a:solidFill>
              <a:effectLst/>
              <a:uLnTx/>
              <a:uFillTx/>
              <a:latin typeface="+mn-lt"/>
              <a:ea typeface="+mn-ea"/>
              <a:cs typeface="+mn-cs"/>
            </a:endParaRPr>
          </a:p>
          <a:p>
            <a:pPr marL="502920" marR="0" lvl="1" indent="-182880" algn="l" defTabSz="914400" rtl="0" eaLnBrk="1" fontAlgn="auto" latinLnBrk="0" hangingPunct="1">
              <a:lnSpc>
                <a:spcPct val="100000"/>
              </a:lnSpc>
              <a:spcBef>
                <a:spcPct val="20000"/>
              </a:spcBef>
              <a:spcAft>
                <a:spcPts val="0"/>
              </a:spcAft>
              <a:buClr>
                <a:schemeClr val="tx2"/>
              </a:buClr>
              <a:buSzTx/>
              <a:buFont typeface="Wingdings" charset="2"/>
              <a:buChar char="§"/>
              <a:tabLst/>
              <a:defRPr/>
            </a:pPr>
            <a:endParaRPr kumimoji="0" lang="fr-FR" sz="18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1" name="AutoShape 11"/>
          <p:cNvCxnSpPr>
            <a:cxnSpLocks noChangeShapeType="1"/>
          </p:cNvCxnSpPr>
          <p:nvPr/>
        </p:nvCxnSpPr>
        <p:spPr bwMode="auto">
          <a:xfrm>
            <a:off x="5715008" y="2571744"/>
            <a:ext cx="1000132" cy="71438"/>
          </a:xfrm>
          <a:prstGeom prst="straightConnector1">
            <a:avLst/>
          </a:prstGeom>
          <a:noFill/>
          <a:ln w="9525">
            <a:solidFill>
              <a:srgbClr val="000000"/>
            </a:solidFill>
            <a:round/>
            <a:headEnd/>
            <a:tailEnd type="triangle" w="med" len="med"/>
          </a:ln>
        </p:spPr>
      </p:cxnSp>
      <p:cxnSp>
        <p:nvCxnSpPr>
          <p:cNvPr id="12" name="AutoShape 14"/>
          <p:cNvCxnSpPr>
            <a:cxnSpLocks noChangeShapeType="1"/>
          </p:cNvCxnSpPr>
          <p:nvPr/>
        </p:nvCxnSpPr>
        <p:spPr bwMode="auto">
          <a:xfrm rot="10800000">
            <a:off x="2786050" y="2071678"/>
            <a:ext cx="2214578" cy="214314"/>
          </a:xfrm>
          <a:prstGeom prst="straightConnector1">
            <a:avLst/>
          </a:prstGeom>
          <a:noFill/>
          <a:ln w="9525">
            <a:solidFill>
              <a:srgbClr val="000000"/>
            </a:solidFill>
            <a:round/>
            <a:headEnd/>
            <a:tailEnd type="triangle" w="med" len="med"/>
          </a:ln>
        </p:spPr>
      </p:cxnSp>
      <p:cxnSp>
        <p:nvCxnSpPr>
          <p:cNvPr id="13" name="AutoShape 14"/>
          <p:cNvCxnSpPr>
            <a:cxnSpLocks noChangeShapeType="1"/>
          </p:cNvCxnSpPr>
          <p:nvPr/>
        </p:nvCxnSpPr>
        <p:spPr bwMode="auto">
          <a:xfrm rot="10800000">
            <a:off x="2714612" y="4357694"/>
            <a:ext cx="1571636" cy="1588"/>
          </a:xfrm>
          <a:prstGeom prst="straightConnector1">
            <a:avLst/>
          </a:prstGeom>
          <a:noFill/>
          <a:ln w="9525">
            <a:solidFill>
              <a:srgbClr val="000000"/>
            </a:solidFill>
            <a:round/>
            <a:headEnd/>
            <a:tailEnd type="triangle" w="med" len="med"/>
          </a:ln>
        </p:spPr>
      </p:cxnSp>
      <p:cxnSp>
        <p:nvCxnSpPr>
          <p:cNvPr id="14" name="AutoShape 14"/>
          <p:cNvCxnSpPr>
            <a:cxnSpLocks noChangeShapeType="1"/>
          </p:cNvCxnSpPr>
          <p:nvPr/>
        </p:nvCxnSpPr>
        <p:spPr bwMode="auto">
          <a:xfrm rot="10800000">
            <a:off x="2714612" y="3286124"/>
            <a:ext cx="1500198" cy="928694"/>
          </a:xfrm>
          <a:prstGeom prst="straightConnector1">
            <a:avLst/>
          </a:prstGeom>
          <a:noFill/>
          <a:ln w="9525">
            <a:solidFill>
              <a:srgbClr val="000000"/>
            </a:solidFill>
            <a:round/>
            <a:headEnd/>
            <a:tailEnd type="triangle" w="med" len="med"/>
          </a:ln>
        </p:spPr>
      </p:cxnSp>
      <p:cxnSp>
        <p:nvCxnSpPr>
          <p:cNvPr id="15" name="AutoShape 11"/>
          <p:cNvCxnSpPr>
            <a:cxnSpLocks noChangeShapeType="1"/>
          </p:cNvCxnSpPr>
          <p:nvPr/>
        </p:nvCxnSpPr>
        <p:spPr bwMode="auto">
          <a:xfrm>
            <a:off x="5286380" y="3214686"/>
            <a:ext cx="1428760" cy="357190"/>
          </a:xfrm>
          <a:prstGeom prst="straightConnector1">
            <a:avLst/>
          </a:prstGeom>
          <a:noFill/>
          <a:ln w="9525">
            <a:solidFill>
              <a:srgbClr val="000000"/>
            </a:solidFill>
            <a:round/>
            <a:headEnd/>
            <a:tailEnd type="triangle" w="med" len="med"/>
          </a:ln>
        </p:spPr>
      </p:cxnSp>
      <p:cxnSp>
        <p:nvCxnSpPr>
          <p:cNvPr id="16" name="AutoShape 11"/>
          <p:cNvCxnSpPr>
            <a:cxnSpLocks noChangeShapeType="1"/>
          </p:cNvCxnSpPr>
          <p:nvPr/>
        </p:nvCxnSpPr>
        <p:spPr bwMode="auto">
          <a:xfrm>
            <a:off x="4929190" y="4500570"/>
            <a:ext cx="1785950" cy="1588"/>
          </a:xfrm>
          <a:prstGeom prst="straightConnector1">
            <a:avLst/>
          </a:prstGeom>
          <a:noFill/>
          <a:ln w="9525">
            <a:solidFill>
              <a:srgbClr val="000000"/>
            </a:solidFill>
            <a:round/>
            <a:headEnd/>
            <a:tailEnd type="triangle" w="med" len="med"/>
          </a:ln>
        </p:spPr>
      </p:cxnSp>
      <p:cxnSp>
        <p:nvCxnSpPr>
          <p:cNvPr id="30" name="AutoShape 11"/>
          <p:cNvCxnSpPr>
            <a:cxnSpLocks noChangeShapeType="1"/>
          </p:cNvCxnSpPr>
          <p:nvPr/>
        </p:nvCxnSpPr>
        <p:spPr bwMode="auto">
          <a:xfrm>
            <a:off x="4286248" y="5357826"/>
            <a:ext cx="2500330" cy="142876"/>
          </a:xfrm>
          <a:prstGeom prst="straightConnector1">
            <a:avLst/>
          </a:prstGeom>
          <a:noFill/>
          <a:ln w="9525">
            <a:solidFill>
              <a:srgbClr val="000000"/>
            </a:solidFill>
            <a:round/>
            <a:headEnd/>
            <a:tailEnd type="triangle" w="med" len="med"/>
          </a:ln>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2071670" cy="1071546"/>
          </a:xfrm>
        </p:spPr>
        <p:txBody>
          <a:bodyPr>
            <a:normAutofit fontScale="90000"/>
          </a:bodyPr>
          <a:lstStyle/>
          <a:p>
            <a:r>
              <a:rPr lang="fr-FR" dirty="0" smtClean="0"/>
              <a:t>Jour 5</a:t>
            </a:r>
            <a:br>
              <a:rPr lang="fr-FR" dirty="0" smtClean="0"/>
            </a:br>
            <a:r>
              <a:rPr lang="fr-FR" sz="2200" dirty="0" smtClean="0"/>
              <a:t>(</a:t>
            </a:r>
            <a:r>
              <a:rPr lang="fr-FR" sz="2000" dirty="0" smtClean="0"/>
              <a:t>Vendredi 10 mai)</a:t>
            </a:r>
            <a:endParaRPr lang="fr-FR" dirty="0"/>
          </a:p>
        </p:txBody>
      </p:sp>
      <p:sp>
        <p:nvSpPr>
          <p:cNvPr id="3" name="Espace réservé du contenu 2"/>
          <p:cNvSpPr>
            <a:spLocks noGrp="1"/>
          </p:cNvSpPr>
          <p:nvPr>
            <p:ph idx="1"/>
          </p:nvPr>
        </p:nvSpPr>
        <p:spPr>
          <a:xfrm>
            <a:off x="142844" y="2000240"/>
            <a:ext cx="1728192" cy="515151"/>
          </a:xfrm>
        </p:spPr>
        <p:txBody>
          <a:bodyPr>
            <a:normAutofit/>
          </a:bodyPr>
          <a:lstStyle/>
          <a:p>
            <a:pPr marL="45720" lvl="0" indent="0">
              <a:lnSpc>
                <a:spcPct val="90000"/>
              </a:lnSpc>
              <a:buClr>
                <a:srgbClr val="FF8600"/>
              </a:buClr>
              <a:buNone/>
            </a:pPr>
            <a:r>
              <a:rPr lang="fr-FR" sz="1800" dirty="0" err="1">
                <a:solidFill>
                  <a:schemeClr val="tx2"/>
                </a:solidFill>
              </a:rPr>
              <a:t>Coney</a:t>
            </a:r>
            <a:r>
              <a:rPr lang="fr-FR" sz="1800" dirty="0">
                <a:solidFill>
                  <a:schemeClr val="tx2"/>
                </a:solidFill>
              </a:rPr>
              <a:t> Island</a:t>
            </a:r>
          </a:p>
          <a:p>
            <a:pPr marL="45720">
              <a:lnSpc>
                <a:spcPct val="90000"/>
              </a:lnSpc>
              <a:buClr>
                <a:srgbClr val="FF8600"/>
              </a:buClr>
            </a:pPr>
            <a:endParaRPr lang="fr-FR" sz="1800" dirty="0">
              <a:solidFill>
                <a:schemeClr val="tx2"/>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0"/>
            <a:ext cx="2899023" cy="1790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32" y="714356"/>
            <a:ext cx="3114675"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2857488" y="142852"/>
            <a:ext cx="1844757" cy="590931"/>
          </a:xfrm>
          <a:prstGeom prst="rect">
            <a:avLst/>
          </a:prstGeom>
          <a:noFill/>
        </p:spPr>
        <p:txBody>
          <a:bodyPr wrap="square" rtlCol="0">
            <a:spAutoFit/>
          </a:bodyPr>
          <a:lstStyle/>
          <a:p>
            <a:pPr marL="45720">
              <a:lnSpc>
                <a:spcPct val="90000"/>
              </a:lnSpc>
              <a:spcBef>
                <a:spcPct val="20000"/>
              </a:spcBef>
              <a:buClr>
                <a:srgbClr val="FF8600"/>
              </a:buClr>
            </a:pPr>
            <a:r>
              <a:rPr lang="fr-FR" dirty="0">
                <a:solidFill>
                  <a:schemeClr val="tx2"/>
                </a:solidFill>
              </a:rPr>
              <a:t>Brooklyn </a:t>
            </a:r>
            <a:r>
              <a:rPr lang="fr-FR" dirty="0" err="1">
                <a:solidFill>
                  <a:schemeClr val="tx2"/>
                </a:solidFill>
              </a:rPr>
              <a:t>Heights</a:t>
            </a:r>
            <a:endParaRPr lang="fr-FR" dirty="0">
              <a:solidFill>
                <a:schemeClr val="tx2"/>
              </a:solidFill>
            </a:endParaRPr>
          </a:p>
        </p:txBody>
      </p:sp>
      <p:sp>
        <p:nvSpPr>
          <p:cNvPr id="8" name="ZoneTexte 7"/>
          <p:cNvSpPr txBox="1"/>
          <p:nvPr/>
        </p:nvSpPr>
        <p:spPr>
          <a:xfrm>
            <a:off x="5429256" y="3500438"/>
            <a:ext cx="1844757" cy="341632"/>
          </a:xfrm>
          <a:prstGeom prst="rect">
            <a:avLst/>
          </a:prstGeom>
          <a:noFill/>
        </p:spPr>
        <p:txBody>
          <a:bodyPr wrap="square" rtlCol="0">
            <a:spAutoFit/>
          </a:bodyPr>
          <a:lstStyle/>
          <a:p>
            <a:pPr marL="45720">
              <a:lnSpc>
                <a:spcPct val="90000"/>
              </a:lnSpc>
              <a:spcBef>
                <a:spcPct val="20000"/>
              </a:spcBef>
              <a:buClr>
                <a:srgbClr val="FF8600"/>
              </a:buClr>
              <a:buFont typeface="Wingdings" charset="2"/>
            </a:pPr>
            <a:r>
              <a:rPr lang="fr-FR" dirty="0">
                <a:solidFill>
                  <a:schemeClr val="tx2"/>
                </a:solidFill>
              </a:rPr>
              <a:t>Williamsburg</a:t>
            </a:r>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190" y="1714488"/>
            <a:ext cx="2561987" cy="1698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3636" y="5105400"/>
            <a:ext cx="26098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0272" y="3618573"/>
            <a:ext cx="2016224" cy="1518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9719" y="2052700"/>
            <a:ext cx="1416777" cy="1808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282" y="2357430"/>
            <a:ext cx="2578561" cy="1202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71802" y="5257541"/>
            <a:ext cx="2405061" cy="1600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00496" y="3929066"/>
            <a:ext cx="2180496" cy="1451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71736" y="2714620"/>
            <a:ext cx="2185392" cy="1379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Espace réservé du contenu 2"/>
          <p:cNvSpPr txBox="1">
            <a:spLocks/>
          </p:cNvSpPr>
          <p:nvPr/>
        </p:nvSpPr>
        <p:spPr>
          <a:xfrm>
            <a:off x="285720" y="4143380"/>
            <a:ext cx="3657018" cy="642942"/>
          </a:xfrm>
          <a:prstGeom prst="rect">
            <a:avLst/>
          </a:prstGeom>
        </p:spPr>
        <p:txBody>
          <a:bodyPr vert="horz" lIns="91440" tIns="45720" rIns="91440" bIns="45720" rtlCol="0">
            <a:normAutofit/>
          </a:bodyPr>
          <a:lstStyle/>
          <a:p>
            <a:pPr marL="45720" marR="0" lvl="0" indent="-182880" algn="l" defTabSz="914400" rtl="0" eaLnBrk="1" fontAlgn="auto" latinLnBrk="0" hangingPunct="1">
              <a:lnSpc>
                <a:spcPct val="90000"/>
              </a:lnSpc>
              <a:spcBef>
                <a:spcPct val="20000"/>
              </a:spcBef>
              <a:spcAft>
                <a:spcPts val="0"/>
              </a:spcAft>
              <a:buClr>
                <a:srgbClr val="FF8600"/>
              </a:buClr>
              <a:buSzTx/>
              <a:tabLst/>
              <a:defRPr/>
            </a:pPr>
            <a:r>
              <a:rPr lang="fr-FR" dirty="0" smtClean="0">
                <a:solidFill>
                  <a:schemeClr val="tx2"/>
                </a:solidFill>
              </a:rPr>
              <a:t>Croisière </a:t>
            </a:r>
            <a:r>
              <a:rPr kumimoji="0" lang="fr-FR" sz="1800" b="0" i="0" u="none" strike="noStrike" kern="1200" cap="none" spc="0" normalizeH="0" baseline="0" noProof="0" dirty="0" err="1" smtClean="0">
                <a:ln>
                  <a:noFill/>
                </a:ln>
                <a:solidFill>
                  <a:schemeClr val="tx2"/>
                </a:solidFill>
                <a:effectLst/>
                <a:uLnTx/>
                <a:uFillTx/>
                <a:latin typeface="+mn-lt"/>
                <a:ea typeface="+mn-ea"/>
                <a:cs typeface="+mn-cs"/>
              </a:rPr>
              <a:t>Harbor</a:t>
            </a:r>
            <a:r>
              <a:rPr kumimoji="0" lang="fr-FR" sz="1800" b="0" i="0" u="none" strike="noStrike" kern="1200" cap="none" spc="0" normalizeH="0" noProof="0" dirty="0" smtClean="0">
                <a:ln>
                  <a:noFill/>
                </a:ln>
                <a:solidFill>
                  <a:schemeClr val="tx2"/>
                </a:solidFill>
                <a:effectLst/>
                <a:uLnTx/>
                <a:uFillTx/>
                <a:latin typeface="+mn-lt"/>
                <a:ea typeface="+mn-ea"/>
                <a:cs typeface="+mn-cs"/>
              </a:rPr>
              <a:t> Lights : </a:t>
            </a:r>
          </a:p>
          <a:p>
            <a:pPr marL="45720" marR="0" lvl="0" indent="-182880" algn="l" defTabSz="914400" rtl="0" eaLnBrk="1" fontAlgn="auto" latinLnBrk="0" hangingPunct="1">
              <a:lnSpc>
                <a:spcPct val="90000"/>
              </a:lnSpc>
              <a:spcBef>
                <a:spcPct val="20000"/>
              </a:spcBef>
              <a:spcAft>
                <a:spcPts val="0"/>
              </a:spcAft>
              <a:buClr>
                <a:srgbClr val="FF8600"/>
              </a:buClr>
              <a:buSzTx/>
              <a:tabLst/>
              <a:defRPr/>
            </a:pPr>
            <a:r>
              <a:rPr lang="fr-FR" baseline="0" dirty="0" smtClean="0">
                <a:solidFill>
                  <a:schemeClr val="tx2"/>
                </a:solidFill>
              </a:rPr>
              <a:t>Liberty</a:t>
            </a:r>
            <a:r>
              <a:rPr lang="fr-FR" dirty="0" smtClean="0">
                <a:solidFill>
                  <a:schemeClr val="tx2"/>
                </a:solidFill>
              </a:rPr>
              <a:t> Island – Ellis Island – Etc.</a:t>
            </a:r>
            <a:endParaRPr kumimoji="0" lang="fr-FR" sz="1800" b="0" i="0" u="none" strike="noStrike" kern="1200" cap="none" spc="0" normalizeH="0" baseline="0" noProof="0" dirty="0">
              <a:ln>
                <a:noFill/>
              </a:ln>
              <a:solidFill>
                <a:schemeClr val="tx2"/>
              </a:solidFill>
              <a:effectLst/>
              <a:uLnTx/>
              <a:uFillTx/>
              <a:latin typeface="+mn-lt"/>
              <a:ea typeface="+mn-ea"/>
              <a:cs typeface="+mn-cs"/>
            </a:endParaRPr>
          </a:p>
        </p:txBody>
      </p:sp>
      <p:pic>
        <p:nvPicPr>
          <p:cNvPr id="23" name="Picture 6" descr="Afficher l'image d'origine"/>
          <p:cNvPicPr>
            <a:picLocks noChangeAspect="1" noChangeArrowheads="1"/>
          </p:cNvPicPr>
          <p:nvPr/>
        </p:nvPicPr>
        <p:blipFill>
          <a:blip r:embed="rId12"/>
          <a:srcRect/>
          <a:stretch>
            <a:fillRect/>
          </a:stretch>
        </p:blipFill>
        <p:spPr bwMode="auto">
          <a:xfrm>
            <a:off x="0" y="4857760"/>
            <a:ext cx="3143240" cy="1575388"/>
          </a:xfrm>
          <a:prstGeom prst="rect">
            <a:avLst/>
          </a:prstGeom>
          <a:noFill/>
        </p:spPr>
      </p:pic>
    </p:spTree>
    <p:extLst>
      <p:ext uri="{BB962C8B-B14F-4D97-AF65-F5344CB8AC3E}">
        <p14:creationId xmlns:p14="http://schemas.microsoft.com/office/powerpoint/2010/main" val="733873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0"/>
            <a:ext cx="2347912" cy="936104"/>
          </a:xfrm>
          <a:prstGeom prst="rect">
            <a:avLst/>
          </a:prstGeom>
        </p:spPr>
        <p:txBody>
          <a:bodyP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000" b="0" i="0" u="none" strike="noStrike" kern="1200" cap="none" spc="0" normalizeH="0" baseline="0" noProof="0" dirty="0" smtClean="0">
                <a:ln>
                  <a:noFill/>
                </a:ln>
                <a:solidFill>
                  <a:schemeClr val="tx2"/>
                </a:solidFill>
                <a:effectLst/>
                <a:uLnTx/>
                <a:uFillTx/>
                <a:latin typeface="+mj-lt"/>
                <a:ea typeface="+mj-ea"/>
                <a:cs typeface="+mj-cs"/>
              </a:rPr>
              <a:t>Jour 5</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2200" dirty="0" smtClean="0">
                <a:solidFill>
                  <a:schemeClr val="tx2"/>
                </a:solidFill>
                <a:latin typeface="+mj-lt"/>
                <a:ea typeface="+mj-ea"/>
                <a:cs typeface="+mj-cs"/>
              </a:rPr>
              <a:t>(Vendredi 10 mai</a:t>
            </a:r>
            <a:r>
              <a:rPr kumimoji="0" lang="fr-FR" sz="2200" b="0" i="0" u="none" strike="noStrike" kern="1200" cap="none" spc="0" normalizeH="0" baseline="0" noProof="0" dirty="0" smtClean="0">
                <a:ln>
                  <a:noFill/>
                </a:ln>
                <a:solidFill>
                  <a:schemeClr val="tx2"/>
                </a:solidFill>
                <a:effectLst/>
                <a:uLnTx/>
                <a:uFillTx/>
                <a:latin typeface="+mj-lt"/>
                <a:ea typeface="+mj-ea"/>
                <a:cs typeface="+mj-cs"/>
              </a:rPr>
              <a:t>)</a:t>
            </a:r>
            <a:endParaRPr kumimoji="0" lang="fr-FR" sz="2200" b="0" i="0" u="none" strike="noStrike" kern="1200" cap="none" spc="0" normalizeH="0" baseline="0" noProof="0" dirty="0">
              <a:ln>
                <a:noFill/>
              </a:ln>
              <a:solidFill>
                <a:schemeClr val="tx2"/>
              </a:solidFill>
              <a:effectLst/>
              <a:uLnTx/>
              <a:uFillTx/>
              <a:latin typeface="+mj-lt"/>
              <a:ea typeface="+mj-ea"/>
              <a:cs typeface="+mj-cs"/>
            </a:endParaRPr>
          </a:p>
        </p:txBody>
      </p:sp>
      <p:pic>
        <p:nvPicPr>
          <p:cNvPr id="4" name="Image 3"/>
          <p:cNvPicPr/>
          <p:nvPr/>
        </p:nvPicPr>
        <p:blipFill>
          <a:blip r:embed="rId2"/>
          <a:srcRect/>
          <a:stretch>
            <a:fillRect/>
          </a:stretch>
        </p:blipFill>
        <p:spPr bwMode="auto">
          <a:xfrm>
            <a:off x="3071802" y="571480"/>
            <a:ext cx="3571900" cy="6143668"/>
          </a:xfrm>
          <a:prstGeom prst="rect">
            <a:avLst/>
          </a:prstGeom>
          <a:noFill/>
          <a:ln w="9525">
            <a:noFill/>
            <a:miter lim="800000"/>
            <a:headEnd/>
            <a:tailEnd/>
          </a:ln>
        </p:spPr>
      </p:pic>
      <p:sp>
        <p:nvSpPr>
          <p:cNvPr id="1033" name="Text Box 9"/>
          <p:cNvSpPr txBox="1">
            <a:spLocks noChangeArrowheads="1"/>
          </p:cNvSpPr>
          <p:nvPr/>
        </p:nvSpPr>
        <p:spPr bwMode="auto">
          <a:xfrm>
            <a:off x="6858016" y="5143512"/>
            <a:ext cx="2000264" cy="7143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fr-FR" sz="2000" dirty="0" smtClean="0">
                <a:solidFill>
                  <a:schemeClr val="bg1"/>
                </a:solidFill>
              </a:rPr>
              <a:t>Brooklyn </a:t>
            </a:r>
            <a:r>
              <a:rPr lang="fr-FR" sz="2000" dirty="0" err="1" smtClean="0">
                <a:solidFill>
                  <a:schemeClr val="bg1"/>
                </a:solidFill>
              </a:rPr>
              <a:t>Heights</a:t>
            </a:r>
            <a:endParaRPr lang="fr-FR" sz="2000" dirty="0">
              <a:solidFill>
                <a:schemeClr val="bg1"/>
              </a:solidFill>
            </a:endParaRPr>
          </a:p>
        </p:txBody>
      </p:sp>
      <p:cxnSp>
        <p:nvCxnSpPr>
          <p:cNvPr id="1035" name="AutoShape 11"/>
          <p:cNvCxnSpPr>
            <a:cxnSpLocks noChangeShapeType="1"/>
          </p:cNvCxnSpPr>
          <p:nvPr/>
        </p:nvCxnSpPr>
        <p:spPr bwMode="auto">
          <a:xfrm flipV="1">
            <a:off x="4500562" y="5643578"/>
            <a:ext cx="2500330" cy="714380"/>
          </a:xfrm>
          <a:prstGeom prst="straightConnector1">
            <a:avLst/>
          </a:prstGeom>
          <a:noFill/>
          <a:ln w="9525">
            <a:solidFill>
              <a:srgbClr val="000000"/>
            </a:solidFill>
            <a:round/>
            <a:headEnd/>
            <a:tailEnd type="triangle" w="med" len="med"/>
          </a:ln>
        </p:spPr>
      </p:cxnSp>
      <p:sp>
        <p:nvSpPr>
          <p:cNvPr id="29700" name="Text Box 4"/>
          <p:cNvSpPr txBox="1">
            <a:spLocks noChangeArrowheads="1"/>
          </p:cNvSpPr>
          <p:nvPr/>
        </p:nvSpPr>
        <p:spPr bwMode="auto">
          <a:xfrm>
            <a:off x="6858016" y="6072206"/>
            <a:ext cx="2000264" cy="40165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kumimoji="0" lang="fr-FR" sz="2000" b="0" i="0" u="none" strike="noStrike" cap="none" normalizeH="0" baseline="0" dirty="0" err="1" smtClean="0">
                <a:ln>
                  <a:noFill/>
                </a:ln>
                <a:solidFill>
                  <a:schemeClr val="bg1"/>
                </a:solidFill>
                <a:effectLst/>
                <a:latin typeface="+mj-lt"/>
                <a:cs typeface="Arial" pitchFamily="34" charset="0"/>
              </a:rPr>
              <a:t>Coney</a:t>
            </a:r>
            <a:r>
              <a:rPr kumimoji="0" lang="fr-FR" sz="2000" b="0" i="0" u="none" strike="noStrike" cap="none" normalizeH="0" baseline="0" dirty="0" smtClean="0">
                <a:ln>
                  <a:noFill/>
                </a:ln>
                <a:solidFill>
                  <a:schemeClr val="bg1"/>
                </a:solidFill>
                <a:effectLst/>
                <a:latin typeface="+mj-lt"/>
                <a:cs typeface="Arial" pitchFamily="34" charset="0"/>
              </a:rPr>
              <a:t> Island</a:t>
            </a:r>
          </a:p>
        </p:txBody>
      </p:sp>
      <p:cxnSp>
        <p:nvCxnSpPr>
          <p:cNvPr id="12" name="AutoShape 11"/>
          <p:cNvCxnSpPr>
            <a:cxnSpLocks noChangeShapeType="1"/>
          </p:cNvCxnSpPr>
          <p:nvPr/>
        </p:nvCxnSpPr>
        <p:spPr bwMode="auto">
          <a:xfrm flipV="1">
            <a:off x="4429124" y="6286520"/>
            <a:ext cx="2571768" cy="357190"/>
          </a:xfrm>
          <a:prstGeom prst="straightConnector1">
            <a:avLst/>
          </a:prstGeom>
          <a:noFill/>
          <a:ln w="9525">
            <a:solidFill>
              <a:srgbClr val="000000"/>
            </a:solidFill>
            <a:round/>
            <a:headEnd/>
            <a:tailEnd type="triangle" w="med" len="med"/>
          </a:ln>
        </p:spPr>
      </p:cxnSp>
      <p:sp>
        <p:nvSpPr>
          <p:cNvPr id="16" name="Text Box 9"/>
          <p:cNvSpPr txBox="1">
            <a:spLocks noChangeArrowheads="1"/>
          </p:cNvSpPr>
          <p:nvPr/>
        </p:nvSpPr>
        <p:spPr bwMode="auto">
          <a:xfrm>
            <a:off x="0" y="4143380"/>
            <a:ext cx="3000332" cy="207170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fr-FR" sz="2000" dirty="0" smtClean="0">
                <a:solidFill>
                  <a:schemeClr val="bg1"/>
                </a:solidFill>
              </a:rPr>
              <a:t>Croisière </a:t>
            </a:r>
            <a:r>
              <a:rPr lang="fr-FR" sz="2000" dirty="0" err="1" smtClean="0">
                <a:solidFill>
                  <a:schemeClr val="bg1"/>
                </a:solidFill>
              </a:rPr>
              <a:t>Harbor</a:t>
            </a:r>
            <a:r>
              <a:rPr lang="fr-FR" sz="2000" dirty="0" smtClean="0">
                <a:solidFill>
                  <a:schemeClr val="bg1"/>
                </a:solidFill>
              </a:rPr>
              <a:t> Lights: </a:t>
            </a:r>
          </a:p>
          <a:p>
            <a:pPr algn="ctr"/>
            <a:r>
              <a:rPr lang="fr-FR" dirty="0" smtClean="0">
                <a:solidFill>
                  <a:schemeClr val="bg1"/>
                </a:solidFill>
              </a:rPr>
              <a:t>Statue of Liberty, USS </a:t>
            </a:r>
            <a:r>
              <a:rPr lang="fr-FR" dirty="0" err="1" smtClean="0">
                <a:solidFill>
                  <a:schemeClr val="bg1"/>
                </a:solidFill>
              </a:rPr>
              <a:t>Intrepid</a:t>
            </a:r>
            <a:r>
              <a:rPr lang="fr-FR" dirty="0" smtClean="0">
                <a:solidFill>
                  <a:schemeClr val="bg1"/>
                </a:solidFill>
              </a:rPr>
              <a:t> Pier, Hoboken Pier, Titanic Pier, </a:t>
            </a:r>
            <a:r>
              <a:rPr lang="fr-FR" dirty="0" err="1" smtClean="0">
                <a:solidFill>
                  <a:schemeClr val="bg1"/>
                </a:solidFill>
              </a:rPr>
              <a:t>Battery</a:t>
            </a:r>
            <a:r>
              <a:rPr lang="fr-FR" dirty="0" smtClean="0">
                <a:solidFill>
                  <a:schemeClr val="bg1"/>
                </a:solidFill>
              </a:rPr>
              <a:t> Park, Ellis Island, Wall Street, Brooklyn, Chrysler Building, United Nations</a:t>
            </a:r>
            <a:endParaRPr lang="fr-FR" dirty="0">
              <a:solidFill>
                <a:schemeClr val="bg1"/>
              </a:solidFill>
            </a:endParaRPr>
          </a:p>
        </p:txBody>
      </p:sp>
      <p:sp>
        <p:nvSpPr>
          <p:cNvPr id="13" name="Text Box 4"/>
          <p:cNvSpPr txBox="1">
            <a:spLocks noChangeArrowheads="1"/>
          </p:cNvSpPr>
          <p:nvPr/>
        </p:nvSpPr>
        <p:spPr bwMode="auto">
          <a:xfrm>
            <a:off x="6858016" y="4500570"/>
            <a:ext cx="2000264" cy="40165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kumimoji="0" lang="fr-FR" sz="2000" b="0" i="0" u="none" strike="noStrike" cap="none" normalizeH="0" baseline="0" dirty="0" smtClean="0">
                <a:ln>
                  <a:noFill/>
                </a:ln>
                <a:solidFill>
                  <a:schemeClr val="bg1"/>
                </a:solidFill>
                <a:effectLst/>
                <a:latin typeface="+mj-lt"/>
                <a:cs typeface="Arial" pitchFamily="34" charset="0"/>
              </a:rPr>
              <a:t>Williamsburg</a:t>
            </a:r>
          </a:p>
        </p:txBody>
      </p:sp>
      <p:cxnSp>
        <p:nvCxnSpPr>
          <p:cNvPr id="17" name="AutoShape 11"/>
          <p:cNvCxnSpPr>
            <a:cxnSpLocks noChangeShapeType="1"/>
          </p:cNvCxnSpPr>
          <p:nvPr/>
        </p:nvCxnSpPr>
        <p:spPr bwMode="auto">
          <a:xfrm flipV="1">
            <a:off x="4714876" y="4714884"/>
            <a:ext cx="2286016" cy="1500198"/>
          </a:xfrm>
          <a:prstGeom prst="straightConnector1">
            <a:avLst/>
          </a:prstGeom>
          <a:noFill/>
          <a:ln w="9525">
            <a:solidFill>
              <a:srgbClr val="000000"/>
            </a:solidFill>
            <a:round/>
            <a:headEnd/>
            <a:tailEnd type="triangle" w="med" len="med"/>
          </a:ln>
        </p:spPr>
      </p:cxnSp>
      <p:sp>
        <p:nvSpPr>
          <p:cNvPr id="21" name="Forme libre 20"/>
          <p:cNvSpPr/>
          <p:nvPr/>
        </p:nvSpPr>
        <p:spPr>
          <a:xfrm>
            <a:off x="3147237" y="1871330"/>
            <a:ext cx="978196" cy="3668233"/>
          </a:xfrm>
          <a:custGeom>
            <a:avLst/>
            <a:gdLst>
              <a:gd name="connsiteX0" fmla="*/ 978196 w 978196"/>
              <a:gd name="connsiteY0" fmla="*/ 0 h 3668233"/>
              <a:gd name="connsiteX1" fmla="*/ 350875 w 978196"/>
              <a:gd name="connsiteY1" fmla="*/ 659219 h 3668233"/>
              <a:gd name="connsiteX2" fmla="*/ 308344 w 978196"/>
              <a:gd name="connsiteY2" fmla="*/ 754912 h 3668233"/>
              <a:gd name="connsiteX3" fmla="*/ 74428 w 978196"/>
              <a:gd name="connsiteY3" fmla="*/ 2966484 h 3668233"/>
              <a:gd name="connsiteX4" fmla="*/ 0 w 978196"/>
              <a:gd name="connsiteY4" fmla="*/ 3668233 h 3668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196" h="3668233">
                <a:moveTo>
                  <a:pt x="978196" y="0"/>
                </a:moveTo>
                <a:cubicBezTo>
                  <a:pt x="720356" y="266700"/>
                  <a:pt x="462517" y="533400"/>
                  <a:pt x="350875" y="659219"/>
                </a:cubicBezTo>
                <a:cubicBezTo>
                  <a:pt x="239233" y="785038"/>
                  <a:pt x="354418" y="370368"/>
                  <a:pt x="308344" y="754912"/>
                </a:cubicBezTo>
                <a:cubicBezTo>
                  <a:pt x="262270" y="1139456"/>
                  <a:pt x="125819" y="2480931"/>
                  <a:pt x="74428" y="2966484"/>
                </a:cubicBezTo>
                <a:cubicBezTo>
                  <a:pt x="23037" y="3452037"/>
                  <a:pt x="11518" y="3560135"/>
                  <a:pt x="0" y="366823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solidFill>
                <a:schemeClr val="bg1"/>
              </a:solidFill>
            </a:endParaRPr>
          </a:p>
        </p:txBody>
      </p:sp>
      <p:sp>
        <p:nvSpPr>
          <p:cNvPr id="22" name="Forme libre 21"/>
          <p:cNvSpPr/>
          <p:nvPr/>
        </p:nvSpPr>
        <p:spPr>
          <a:xfrm>
            <a:off x="3051544" y="2617381"/>
            <a:ext cx="3214577" cy="4070498"/>
          </a:xfrm>
          <a:custGeom>
            <a:avLst/>
            <a:gdLst>
              <a:gd name="connsiteX0" fmla="*/ 95693 w 3214577"/>
              <a:gd name="connsiteY0" fmla="*/ 2954079 h 4070498"/>
              <a:gd name="connsiteX1" fmla="*/ 116958 w 3214577"/>
              <a:gd name="connsiteY1" fmla="*/ 3857847 h 4070498"/>
              <a:gd name="connsiteX2" fmla="*/ 797442 w 3214577"/>
              <a:gd name="connsiteY2" fmla="*/ 3996070 h 4070498"/>
              <a:gd name="connsiteX3" fmla="*/ 1605516 w 3214577"/>
              <a:gd name="connsiteY3" fmla="*/ 3411279 h 4070498"/>
              <a:gd name="connsiteX4" fmla="*/ 2594344 w 3214577"/>
              <a:gd name="connsiteY4" fmla="*/ 3209261 h 4070498"/>
              <a:gd name="connsiteX5" fmla="*/ 3125972 w 3214577"/>
              <a:gd name="connsiteY5" fmla="*/ 455428 h 4070498"/>
              <a:gd name="connsiteX6" fmla="*/ 3125972 w 3214577"/>
              <a:gd name="connsiteY6" fmla="*/ 476693 h 4070498"/>
              <a:gd name="connsiteX7" fmla="*/ 3136605 w 3214577"/>
              <a:gd name="connsiteY7" fmla="*/ 508591 h 4070498"/>
              <a:gd name="connsiteX8" fmla="*/ 3147237 w 3214577"/>
              <a:gd name="connsiteY8" fmla="*/ 508591 h 4070498"/>
              <a:gd name="connsiteX9" fmla="*/ 3115340 w 3214577"/>
              <a:gd name="connsiteY9" fmla="*/ 455428 h 4070498"/>
              <a:gd name="connsiteX10" fmla="*/ 3115340 w 3214577"/>
              <a:gd name="connsiteY10" fmla="*/ 455428 h 407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14577" h="4070498">
                <a:moveTo>
                  <a:pt x="95693" y="2954079"/>
                </a:moveTo>
                <a:cubicBezTo>
                  <a:pt x="47846" y="3319130"/>
                  <a:pt x="0" y="3684182"/>
                  <a:pt x="116958" y="3857847"/>
                </a:cubicBezTo>
                <a:cubicBezTo>
                  <a:pt x="233916" y="4031512"/>
                  <a:pt x="549349" y="4070498"/>
                  <a:pt x="797442" y="3996070"/>
                </a:cubicBezTo>
                <a:cubicBezTo>
                  <a:pt x="1045535" y="3921642"/>
                  <a:pt x="1306032" y="3542414"/>
                  <a:pt x="1605516" y="3411279"/>
                </a:cubicBezTo>
                <a:cubicBezTo>
                  <a:pt x="1905000" y="3280144"/>
                  <a:pt x="2340935" y="3701903"/>
                  <a:pt x="2594344" y="3209261"/>
                </a:cubicBezTo>
                <a:cubicBezTo>
                  <a:pt x="2847753" y="2716619"/>
                  <a:pt x="3037367" y="910856"/>
                  <a:pt x="3125972" y="455428"/>
                </a:cubicBezTo>
                <a:cubicBezTo>
                  <a:pt x="3214577" y="0"/>
                  <a:pt x="3124200" y="467833"/>
                  <a:pt x="3125972" y="476693"/>
                </a:cubicBezTo>
                <a:cubicBezTo>
                  <a:pt x="3127744" y="485553"/>
                  <a:pt x="3133061" y="503275"/>
                  <a:pt x="3136605" y="508591"/>
                </a:cubicBezTo>
                <a:cubicBezTo>
                  <a:pt x="3140149" y="513907"/>
                  <a:pt x="3150781" y="517451"/>
                  <a:pt x="3147237" y="508591"/>
                </a:cubicBezTo>
                <a:cubicBezTo>
                  <a:pt x="3143693" y="499731"/>
                  <a:pt x="3115340" y="455428"/>
                  <a:pt x="3115340" y="455428"/>
                </a:cubicBezTo>
                <a:lnTo>
                  <a:pt x="3115340" y="455428"/>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24" name="Connecteur droit avec flèche 23"/>
          <p:cNvCxnSpPr/>
          <p:nvPr/>
        </p:nvCxnSpPr>
        <p:spPr>
          <a:xfrm rot="5400000">
            <a:off x="2464579" y="3750471"/>
            <a:ext cx="1214446"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0" y="1142984"/>
            <a:ext cx="4000496" cy="3071834"/>
          </a:xfrm>
          <a:prstGeom prst="rect">
            <a:avLst/>
          </a:prstGeom>
        </p:spPr>
        <p:txBody>
          <a:bodyPr>
            <a:normAutofit lnSpcReduction="10000"/>
          </a:bodyPr>
          <a:lstStyle/>
          <a:p>
            <a:pPr marL="502920" marR="0" lvl="1" indent="-182880" algn="l" defTabSz="914400" rtl="0" eaLnBrk="1" fontAlgn="auto" latinLnBrk="0" hangingPunct="1">
              <a:lnSpc>
                <a:spcPct val="100000"/>
              </a:lnSpc>
              <a:spcBef>
                <a:spcPct val="20000"/>
              </a:spcBef>
              <a:spcAft>
                <a:spcPts val="0"/>
              </a:spcAft>
              <a:buClr>
                <a:schemeClr val="tx2"/>
              </a:buClr>
              <a:buSzTx/>
              <a:buFont typeface="Wingdings" charset="2"/>
              <a:buChar char="§"/>
              <a:tabLst/>
              <a:defRPr/>
            </a:pPr>
            <a:r>
              <a:rPr lang="fr-FR" sz="1700" dirty="0" smtClean="0">
                <a:solidFill>
                  <a:schemeClr val="tx2"/>
                </a:solidFill>
                <a:latin typeface="+mj-lt"/>
                <a:ea typeface="+mj-ea"/>
                <a:cs typeface="+mj-cs"/>
              </a:rPr>
              <a:t>Central Park</a:t>
            </a:r>
            <a:r>
              <a:rPr kumimoji="0" lang="fr-FR" sz="1700" b="0" i="0" u="none" strike="noStrike" kern="1200" cap="none" spc="0" normalizeH="0" baseline="0" noProof="0" dirty="0" smtClean="0">
                <a:ln>
                  <a:noFill/>
                </a:ln>
                <a:solidFill>
                  <a:schemeClr val="tx2"/>
                </a:solidFill>
                <a:effectLst/>
                <a:uLnTx/>
                <a:uFillTx/>
                <a:latin typeface="+mj-lt"/>
                <a:ea typeface="+mj-ea"/>
                <a:cs typeface="+mj-cs"/>
              </a:rPr>
              <a:t>: </a:t>
            </a:r>
            <a:r>
              <a:rPr kumimoji="0" lang="fr-FR" sz="1700" b="0" i="0" u="none" strike="noStrike" kern="1200" cap="none" spc="0" normalizeH="0" baseline="0" noProof="0" dirty="0" smtClean="0">
                <a:ln>
                  <a:noFill/>
                </a:ln>
                <a:effectLst/>
                <a:uLnTx/>
                <a:uFillTx/>
                <a:latin typeface="+mj-lt"/>
                <a:ea typeface="+mj-ea"/>
                <a:cs typeface="+mj-cs"/>
              </a:rPr>
              <a:t>footing, promenade</a:t>
            </a:r>
          </a:p>
          <a:p>
            <a:pPr marL="502920" marR="0" lvl="1" indent="-182880" algn="l" defTabSz="914400" rtl="0" eaLnBrk="1" fontAlgn="auto" latinLnBrk="0" hangingPunct="1">
              <a:lnSpc>
                <a:spcPct val="100000"/>
              </a:lnSpc>
              <a:spcBef>
                <a:spcPct val="20000"/>
              </a:spcBef>
              <a:spcAft>
                <a:spcPts val="0"/>
              </a:spcAft>
              <a:buClr>
                <a:schemeClr val="tx2"/>
              </a:buClr>
              <a:buSzTx/>
              <a:tabLst/>
              <a:defRPr/>
            </a:pPr>
            <a:endParaRPr kumimoji="0" lang="fr-FR" sz="1800" b="0" i="0" u="none" strike="noStrike" kern="1200" cap="none" spc="0" normalizeH="0" baseline="0" noProof="0" dirty="0" smtClean="0">
              <a:ln>
                <a:noFill/>
              </a:ln>
              <a:effectLst/>
              <a:uLnTx/>
              <a:uFillTx/>
              <a:latin typeface="+mn-lt"/>
              <a:ea typeface="+mn-ea"/>
              <a:cs typeface="+mn-cs"/>
            </a:endParaRPr>
          </a:p>
          <a:p>
            <a:pPr marL="502920" marR="0" lvl="1" indent="-182880" algn="l" defTabSz="914400" rtl="0" eaLnBrk="1" fontAlgn="auto" latinLnBrk="0" hangingPunct="1">
              <a:lnSpc>
                <a:spcPct val="100000"/>
              </a:lnSpc>
              <a:spcBef>
                <a:spcPct val="20000"/>
              </a:spcBef>
              <a:spcAft>
                <a:spcPts val="0"/>
              </a:spcAft>
              <a:buClr>
                <a:schemeClr val="tx2"/>
              </a:buClr>
              <a:buSzTx/>
              <a:buFont typeface="Wingdings" charset="2"/>
              <a:buChar char="§"/>
              <a:tabLst/>
              <a:defRPr/>
            </a:pPr>
            <a:r>
              <a:rPr lang="fr-FR" dirty="0" smtClean="0">
                <a:solidFill>
                  <a:schemeClr val="tx2"/>
                </a:solidFill>
              </a:rPr>
              <a:t>Times Square</a:t>
            </a:r>
          </a:p>
          <a:p>
            <a:pPr marL="502920" marR="0" lvl="1" indent="-182880" algn="l" defTabSz="914400" rtl="0" eaLnBrk="1" fontAlgn="auto" latinLnBrk="0" hangingPunct="1">
              <a:lnSpc>
                <a:spcPct val="100000"/>
              </a:lnSpc>
              <a:spcBef>
                <a:spcPct val="20000"/>
              </a:spcBef>
              <a:spcAft>
                <a:spcPts val="0"/>
              </a:spcAft>
              <a:buClr>
                <a:schemeClr val="tx2"/>
              </a:buClr>
              <a:buSzTx/>
              <a:tabLst/>
              <a:defRPr/>
            </a:pPr>
            <a:endParaRPr kumimoji="0" lang="fr-FR" sz="1800" b="0" i="0" u="none" strike="noStrike" kern="1200" cap="none" spc="0" normalizeH="0" baseline="0" noProof="0" dirty="0" smtClean="0">
              <a:ln>
                <a:noFill/>
              </a:ln>
              <a:solidFill>
                <a:schemeClr val="tx2"/>
              </a:solidFill>
              <a:effectLst/>
              <a:uLnTx/>
              <a:uFillTx/>
              <a:latin typeface="+mn-lt"/>
              <a:ea typeface="+mn-ea"/>
              <a:cs typeface="+mn-cs"/>
            </a:endParaRPr>
          </a:p>
          <a:p>
            <a:pPr marL="502920" marR="0" lvl="1" indent="-182880" algn="l" defTabSz="914400" rtl="0" eaLnBrk="1" fontAlgn="auto" latinLnBrk="0" hangingPunct="1">
              <a:lnSpc>
                <a:spcPct val="100000"/>
              </a:lnSpc>
              <a:spcBef>
                <a:spcPct val="20000"/>
              </a:spcBef>
              <a:spcAft>
                <a:spcPts val="0"/>
              </a:spcAft>
              <a:buClr>
                <a:schemeClr val="tx2"/>
              </a:buClr>
              <a:buSzTx/>
              <a:tabLst/>
              <a:defRPr/>
            </a:pPr>
            <a:endParaRPr lang="fr-FR" dirty="0" smtClean="0">
              <a:solidFill>
                <a:schemeClr val="tx2"/>
              </a:solidFill>
            </a:endParaRPr>
          </a:p>
          <a:p>
            <a:pPr marL="502920" marR="0" lvl="1" indent="-182880" algn="l" defTabSz="914400" rtl="0" eaLnBrk="1" fontAlgn="auto" latinLnBrk="0" hangingPunct="1">
              <a:lnSpc>
                <a:spcPct val="100000"/>
              </a:lnSpc>
              <a:spcBef>
                <a:spcPct val="20000"/>
              </a:spcBef>
              <a:spcAft>
                <a:spcPts val="0"/>
              </a:spcAft>
              <a:buClr>
                <a:schemeClr val="tx2"/>
              </a:buClr>
              <a:buSzTx/>
              <a:tabLst/>
              <a:defRPr/>
            </a:pPr>
            <a:endParaRPr kumimoji="0" lang="fr-FR" sz="1800" b="0" i="0" u="none" strike="noStrike" kern="1200" cap="none" spc="0" normalizeH="0" baseline="0" noProof="0" dirty="0" smtClean="0">
              <a:ln>
                <a:noFill/>
              </a:ln>
              <a:solidFill>
                <a:schemeClr val="tx2"/>
              </a:solidFill>
              <a:effectLst/>
              <a:uLnTx/>
              <a:uFillTx/>
              <a:latin typeface="+mn-lt"/>
              <a:ea typeface="+mn-ea"/>
              <a:cs typeface="+mn-cs"/>
            </a:endParaRPr>
          </a:p>
          <a:p>
            <a:pPr marL="502920" marR="0" lvl="1" indent="-182880" algn="l" defTabSz="914400" rtl="0" eaLnBrk="1" fontAlgn="auto" latinLnBrk="0" hangingPunct="1">
              <a:lnSpc>
                <a:spcPct val="100000"/>
              </a:lnSpc>
              <a:spcBef>
                <a:spcPct val="20000"/>
              </a:spcBef>
              <a:spcAft>
                <a:spcPts val="0"/>
              </a:spcAft>
              <a:buClr>
                <a:schemeClr val="tx2"/>
              </a:buClr>
              <a:buSzTx/>
              <a:buFont typeface="Wingdings" charset="2"/>
              <a:buChar char="§"/>
              <a:tabLst/>
              <a:defRPr/>
            </a:pPr>
            <a:r>
              <a:rPr kumimoji="0" lang="fr-FR" sz="1800" b="0" i="0" u="none" strike="noStrike" kern="1200" cap="none" spc="0" normalizeH="0" baseline="0" noProof="0" dirty="0" smtClean="0">
                <a:ln>
                  <a:noFill/>
                </a:ln>
                <a:solidFill>
                  <a:schemeClr val="tx2"/>
                </a:solidFill>
                <a:effectLst/>
                <a:uLnTx/>
                <a:uFillTx/>
                <a:latin typeface="+mn-lt"/>
                <a:ea typeface="+mn-ea"/>
                <a:cs typeface="+mn-cs"/>
              </a:rPr>
              <a:t>5th</a:t>
            </a:r>
            <a:r>
              <a:rPr kumimoji="0" lang="fr-FR" sz="1800" b="0" i="0" u="none" strike="noStrike" kern="1200" cap="none" spc="0" normalizeH="0" noProof="0" dirty="0" smtClean="0">
                <a:ln>
                  <a:noFill/>
                </a:ln>
                <a:solidFill>
                  <a:schemeClr val="tx2"/>
                </a:solidFill>
                <a:effectLst/>
                <a:uLnTx/>
                <a:uFillTx/>
                <a:latin typeface="+mn-lt"/>
                <a:ea typeface="+mn-ea"/>
                <a:cs typeface="+mn-cs"/>
              </a:rPr>
              <a:t> Avenue: </a:t>
            </a:r>
            <a:r>
              <a:rPr kumimoji="0" lang="fr-FR" sz="1800" b="0" i="0" u="none" strike="noStrike" kern="1200" cap="none" spc="0" normalizeH="0" noProof="0" dirty="0" smtClean="0">
                <a:ln>
                  <a:noFill/>
                </a:ln>
                <a:effectLst/>
                <a:uLnTx/>
                <a:uFillTx/>
                <a:latin typeface="+mn-lt"/>
                <a:ea typeface="+mn-ea"/>
                <a:cs typeface="+mn-cs"/>
              </a:rPr>
              <a:t>Shopping (</a:t>
            </a:r>
            <a:r>
              <a:rPr kumimoji="0" lang="fr-FR" sz="1800" b="0" i="0" u="none" strike="noStrike" kern="1200" cap="none" spc="0" normalizeH="0" noProof="0" dirty="0" err="1" smtClean="0">
                <a:ln>
                  <a:noFill/>
                </a:ln>
                <a:effectLst/>
                <a:uLnTx/>
                <a:uFillTx/>
                <a:latin typeface="+mn-lt"/>
                <a:ea typeface="+mn-ea"/>
                <a:cs typeface="+mn-cs"/>
              </a:rPr>
              <a:t>Macy’s</a:t>
            </a:r>
            <a:r>
              <a:rPr kumimoji="0" lang="fr-FR" sz="1800" b="0" i="0" u="none" strike="noStrike" kern="1200" cap="none" spc="0" normalizeH="0" noProof="0" dirty="0" smtClean="0">
                <a:ln>
                  <a:noFill/>
                </a:ln>
                <a:effectLst/>
                <a:uLnTx/>
                <a:uFillTx/>
                <a:latin typeface="+mn-lt"/>
                <a:ea typeface="+mn-ea"/>
                <a:cs typeface="+mn-cs"/>
              </a:rPr>
              <a:t>, </a:t>
            </a:r>
            <a:r>
              <a:rPr kumimoji="0" lang="fr-FR" sz="1800" b="0" i="0" u="none" strike="noStrike" kern="1200" cap="none" spc="0" normalizeH="0" noProof="0" dirty="0" err="1" smtClean="0">
                <a:ln>
                  <a:noFill/>
                </a:ln>
                <a:effectLst/>
                <a:uLnTx/>
                <a:uFillTx/>
                <a:latin typeface="+mn-lt"/>
                <a:ea typeface="+mn-ea"/>
                <a:cs typeface="+mn-cs"/>
              </a:rPr>
              <a:t>Abercrombie</a:t>
            </a:r>
            <a:r>
              <a:rPr kumimoji="0" lang="fr-FR" sz="1800" b="0" i="0" u="none" strike="noStrike" kern="1200" cap="none" spc="0" normalizeH="0" noProof="0" dirty="0" smtClean="0">
                <a:ln>
                  <a:noFill/>
                </a:ln>
                <a:effectLst/>
                <a:uLnTx/>
                <a:uFillTx/>
                <a:latin typeface="+mn-lt"/>
                <a:ea typeface="+mn-ea"/>
                <a:cs typeface="+mn-cs"/>
              </a:rPr>
              <a:t>, Lego Store, M&amp;M’s Store, </a:t>
            </a:r>
            <a:r>
              <a:rPr kumimoji="0" lang="fr-FR" sz="1800" b="0" i="0" u="none" strike="noStrike" kern="1200" cap="none" spc="0" normalizeH="0" noProof="0" dirty="0" err="1" smtClean="0">
                <a:ln>
                  <a:noFill/>
                </a:ln>
                <a:effectLst/>
                <a:uLnTx/>
                <a:uFillTx/>
                <a:latin typeface="+mn-lt"/>
                <a:ea typeface="+mn-ea"/>
                <a:cs typeface="+mn-cs"/>
              </a:rPr>
              <a:t>Footlocker</a:t>
            </a:r>
            <a:r>
              <a:rPr kumimoji="0" lang="fr-FR" sz="1800" b="0" i="0" u="none" strike="noStrike" kern="1200" cap="none" spc="0" normalizeH="0" noProof="0" dirty="0" smtClean="0">
                <a:ln>
                  <a:noFill/>
                </a:ln>
                <a:effectLst/>
                <a:uLnTx/>
                <a:uFillTx/>
                <a:latin typeface="+mn-lt"/>
                <a:ea typeface="+mn-ea"/>
                <a:cs typeface="+mn-cs"/>
              </a:rPr>
              <a:t>, Apple Store, </a:t>
            </a:r>
            <a:r>
              <a:rPr kumimoji="0" lang="fr-FR" sz="1800" b="0" i="0" u="none" strike="noStrike" kern="1200" cap="none" spc="0" normalizeH="0" noProof="0" dirty="0" err="1" smtClean="0">
                <a:ln>
                  <a:noFill/>
                </a:ln>
                <a:effectLst/>
                <a:uLnTx/>
                <a:uFillTx/>
                <a:latin typeface="+mn-lt"/>
                <a:ea typeface="+mn-ea"/>
                <a:cs typeface="+mn-cs"/>
              </a:rPr>
              <a:t>Hollister</a:t>
            </a:r>
            <a:endParaRPr kumimoji="0" lang="fr-FR" sz="1800" b="0" i="0" u="none" strike="noStrike" kern="1200" cap="none" spc="0" normalizeH="0" baseline="0" noProof="0" dirty="0" smtClean="0">
              <a:ln>
                <a:noFill/>
              </a:ln>
              <a:effectLst/>
              <a:uLnTx/>
              <a:uFillTx/>
              <a:latin typeface="+mn-lt"/>
              <a:ea typeface="+mn-ea"/>
              <a:cs typeface="+mn-cs"/>
            </a:endParaRPr>
          </a:p>
          <a:p>
            <a:pPr marL="502920" marR="0" lvl="1" indent="-182880" algn="l" defTabSz="914400" rtl="0" eaLnBrk="1" fontAlgn="auto" latinLnBrk="0" hangingPunct="1">
              <a:lnSpc>
                <a:spcPct val="100000"/>
              </a:lnSpc>
              <a:spcBef>
                <a:spcPct val="20000"/>
              </a:spcBef>
              <a:spcAft>
                <a:spcPts val="0"/>
              </a:spcAft>
              <a:buClr>
                <a:schemeClr val="tx2"/>
              </a:buClr>
              <a:buSzTx/>
              <a:buFont typeface="Wingdings" charset="2"/>
              <a:buChar char="§"/>
              <a:tabLst/>
              <a:defRPr/>
            </a:pPr>
            <a:endParaRPr kumimoji="0" lang="fr-FR" sz="1800" b="0" i="0" u="none" strike="noStrike" kern="1200" cap="none" spc="0" normalizeH="0" baseline="0" noProof="0" dirty="0" smtClean="0">
              <a:ln>
                <a:noFill/>
              </a:ln>
              <a:solidFill>
                <a:schemeClr val="tx1"/>
              </a:solidFill>
              <a:effectLst/>
              <a:uLnTx/>
              <a:uFillTx/>
              <a:latin typeface="+mn-lt"/>
              <a:ea typeface="+mn-ea"/>
              <a:cs typeface="+mn-cs"/>
            </a:endParaRPr>
          </a:p>
          <a:p>
            <a:pPr marL="502920" marR="0" lvl="1" indent="-182880" algn="l" defTabSz="914400" rtl="0" eaLnBrk="1" fontAlgn="auto" latinLnBrk="0" hangingPunct="1">
              <a:lnSpc>
                <a:spcPct val="100000"/>
              </a:lnSpc>
              <a:spcBef>
                <a:spcPct val="20000"/>
              </a:spcBef>
              <a:spcAft>
                <a:spcPts val="0"/>
              </a:spcAft>
              <a:buClr>
                <a:schemeClr val="tx2"/>
              </a:buClr>
              <a:buSzTx/>
              <a:buFont typeface="Wingdings" charset="2"/>
              <a:buChar char="§"/>
              <a:tabLst/>
              <a:defRPr/>
            </a:pPr>
            <a:endParaRPr kumimoji="0" lang="fr-FR" sz="1800" b="0" i="0" u="none" strike="noStrike" kern="1200" cap="none" spc="0" normalizeH="0" baseline="0" noProof="0" dirty="0" smtClean="0">
              <a:ln>
                <a:noFill/>
              </a:ln>
              <a:solidFill>
                <a:schemeClr val="tx1"/>
              </a:solidFill>
              <a:effectLst/>
              <a:uLnTx/>
              <a:uFillTx/>
              <a:latin typeface="+mn-lt"/>
              <a:ea typeface="+mn-ea"/>
              <a:cs typeface="+mn-cs"/>
            </a:endParaRPr>
          </a:p>
          <a:p>
            <a:pPr marL="502920" marR="0" lvl="1" indent="-182880" algn="l" defTabSz="914400" rtl="0" eaLnBrk="1" fontAlgn="auto" latinLnBrk="0" hangingPunct="1">
              <a:lnSpc>
                <a:spcPct val="100000"/>
              </a:lnSpc>
              <a:spcBef>
                <a:spcPct val="20000"/>
              </a:spcBef>
              <a:spcAft>
                <a:spcPts val="0"/>
              </a:spcAft>
              <a:buClr>
                <a:schemeClr val="tx2"/>
              </a:buClr>
              <a:buSzTx/>
              <a:buFont typeface="Wingdings" charset="2"/>
              <a:buChar char="§"/>
              <a:tabLst/>
              <a:defRPr/>
            </a:pPr>
            <a:endParaRPr kumimoji="0" lang="fr-FR" sz="1800" b="0" i="0" u="none" strike="noStrike" kern="1200" cap="none" spc="0" normalizeH="0" baseline="0" noProof="0" dirty="0" smtClean="0">
              <a:ln>
                <a:noFill/>
              </a:ln>
              <a:solidFill>
                <a:schemeClr val="tx1"/>
              </a:solidFill>
              <a:effectLst/>
              <a:uLnTx/>
              <a:uFillTx/>
              <a:latin typeface="+mn-lt"/>
              <a:ea typeface="+mn-ea"/>
              <a:cs typeface="+mn-cs"/>
            </a:endParaRPr>
          </a:p>
          <a:p>
            <a:pPr marL="502920" marR="0" lvl="1" indent="-182880" algn="l" defTabSz="914400" rtl="0" eaLnBrk="1" fontAlgn="auto" latinLnBrk="0" hangingPunct="1">
              <a:lnSpc>
                <a:spcPct val="100000"/>
              </a:lnSpc>
              <a:spcBef>
                <a:spcPct val="20000"/>
              </a:spcBef>
              <a:spcAft>
                <a:spcPts val="0"/>
              </a:spcAft>
              <a:buClr>
                <a:schemeClr val="tx2"/>
              </a:buClr>
              <a:buSzTx/>
              <a:buFont typeface="Wingdings" charset="2"/>
              <a:buChar char="§"/>
              <a:tabLst/>
              <a:defRPr/>
            </a:pPr>
            <a:endParaRPr kumimoji="0" lang="fr-FR"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 name="Titre 1"/>
          <p:cNvSpPr txBox="1">
            <a:spLocks/>
          </p:cNvSpPr>
          <p:nvPr/>
        </p:nvSpPr>
        <p:spPr>
          <a:xfrm>
            <a:off x="0" y="0"/>
            <a:ext cx="2347912" cy="857232"/>
          </a:xfrm>
          <a:prstGeom prst="rect">
            <a:avLst/>
          </a:prstGeom>
        </p:spPr>
        <p:txBody>
          <a:bodyPr>
            <a:normAutofit fontScale="6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6000" b="0" i="0" u="none" strike="noStrike" kern="1200" cap="none" spc="0" normalizeH="0" baseline="0" noProof="0" dirty="0" smtClean="0">
                <a:ln>
                  <a:noFill/>
                </a:ln>
                <a:solidFill>
                  <a:schemeClr val="tx2"/>
                </a:solidFill>
                <a:effectLst/>
                <a:uLnTx/>
                <a:uFillTx/>
                <a:latin typeface="+mj-lt"/>
                <a:ea typeface="+mj-ea"/>
                <a:cs typeface="+mj-cs"/>
              </a:rPr>
              <a:t>Jour 6</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3700" dirty="0" smtClean="0">
                <a:solidFill>
                  <a:schemeClr val="tx2"/>
                </a:solidFill>
                <a:latin typeface="+mj-lt"/>
                <a:ea typeface="+mj-ea"/>
                <a:cs typeface="+mj-cs"/>
              </a:rPr>
              <a:t>(Samedi 11 mai)</a:t>
            </a:r>
            <a:r>
              <a:rPr kumimoji="0" lang="fr-FR" sz="4000" b="0" i="0" u="none" strike="noStrike" kern="1200" cap="none" spc="0" normalizeH="0" baseline="0" noProof="0" dirty="0" smtClean="0">
                <a:ln>
                  <a:noFill/>
                </a:ln>
                <a:solidFill>
                  <a:schemeClr val="tx2"/>
                </a:solidFill>
                <a:effectLst/>
                <a:uLnTx/>
                <a:uFillTx/>
                <a:latin typeface="+mj-lt"/>
                <a:ea typeface="+mj-ea"/>
                <a:cs typeface="+mj-cs"/>
              </a:rPr>
              <a:t> </a:t>
            </a:r>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422" y="5039871"/>
            <a:ext cx="2732161" cy="1818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282" y="4214818"/>
            <a:ext cx="2286016" cy="1712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8" y="5214926"/>
            <a:ext cx="2645627" cy="1643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3702" y="3714752"/>
            <a:ext cx="2370336" cy="1571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9058" y="3500438"/>
            <a:ext cx="26098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descr="Afficher l'image d'origine"/>
          <p:cNvPicPr>
            <a:picLocks noChangeAspect="1" noChangeArrowheads="1"/>
          </p:cNvPicPr>
          <p:nvPr/>
        </p:nvPicPr>
        <p:blipFill>
          <a:blip r:embed="rId7"/>
          <a:srcRect/>
          <a:stretch>
            <a:fillRect/>
          </a:stretch>
        </p:blipFill>
        <p:spPr bwMode="auto">
          <a:xfrm>
            <a:off x="5786446" y="1214422"/>
            <a:ext cx="3210697" cy="2143140"/>
          </a:xfrm>
          <a:prstGeom prst="rect">
            <a:avLst/>
          </a:prstGeom>
          <a:noFill/>
        </p:spPr>
      </p:pic>
      <p:pic>
        <p:nvPicPr>
          <p:cNvPr id="7174" name="Picture 6" descr="Afficher l'image d'origine"/>
          <p:cNvPicPr>
            <a:picLocks noChangeAspect="1" noChangeArrowheads="1"/>
          </p:cNvPicPr>
          <p:nvPr/>
        </p:nvPicPr>
        <p:blipFill>
          <a:blip r:embed="rId8" cstate="print"/>
          <a:srcRect/>
          <a:stretch>
            <a:fillRect/>
          </a:stretch>
        </p:blipFill>
        <p:spPr bwMode="auto">
          <a:xfrm>
            <a:off x="2143108" y="1500174"/>
            <a:ext cx="2643206" cy="1484344"/>
          </a:xfrm>
          <a:prstGeom prst="rect">
            <a:avLst/>
          </a:prstGeom>
          <a:noFill/>
        </p:spPr>
      </p:pic>
      <p:pic>
        <p:nvPicPr>
          <p:cNvPr id="7172" name="Picture 4" descr="Afficher l'image d'origine"/>
          <p:cNvPicPr>
            <a:picLocks noChangeAspect="1" noChangeArrowheads="1"/>
          </p:cNvPicPr>
          <p:nvPr/>
        </p:nvPicPr>
        <p:blipFill>
          <a:blip r:embed="rId9" cstate="print"/>
          <a:srcRect/>
          <a:stretch>
            <a:fillRect/>
          </a:stretch>
        </p:blipFill>
        <p:spPr bwMode="auto">
          <a:xfrm>
            <a:off x="4143372" y="0"/>
            <a:ext cx="2678924" cy="17859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0"/>
            <a:ext cx="2347912" cy="936104"/>
          </a:xfrm>
          <a:prstGeom prst="rect">
            <a:avLst/>
          </a:prstGeom>
        </p:spPr>
        <p:txBody>
          <a:bodyP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000" b="0" i="0" u="none" strike="noStrike" kern="1200" cap="none" spc="0" normalizeH="0" baseline="0" noProof="0" dirty="0" smtClean="0">
                <a:ln>
                  <a:noFill/>
                </a:ln>
                <a:solidFill>
                  <a:schemeClr val="tx2"/>
                </a:solidFill>
                <a:effectLst/>
                <a:uLnTx/>
                <a:uFillTx/>
                <a:latin typeface="+mj-lt"/>
                <a:ea typeface="+mj-ea"/>
                <a:cs typeface="+mj-cs"/>
              </a:rPr>
              <a:t>Jour 6</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2200" dirty="0" smtClean="0">
                <a:solidFill>
                  <a:schemeClr val="tx2"/>
                </a:solidFill>
                <a:latin typeface="+mj-lt"/>
                <a:ea typeface="+mj-ea"/>
                <a:cs typeface="+mj-cs"/>
              </a:rPr>
              <a:t>(Samedi 11 mai</a:t>
            </a:r>
            <a:r>
              <a:rPr kumimoji="0" lang="fr-FR" sz="2200" b="0" i="0" u="none" strike="noStrike" kern="1200" cap="none" spc="0" normalizeH="0" baseline="0" noProof="0" dirty="0" smtClean="0">
                <a:ln>
                  <a:noFill/>
                </a:ln>
                <a:solidFill>
                  <a:schemeClr val="tx2"/>
                </a:solidFill>
                <a:effectLst/>
                <a:uLnTx/>
                <a:uFillTx/>
                <a:latin typeface="+mj-lt"/>
                <a:ea typeface="+mj-ea"/>
                <a:cs typeface="+mj-cs"/>
              </a:rPr>
              <a:t>)</a:t>
            </a:r>
            <a:endParaRPr kumimoji="0" lang="fr-FR" sz="2200" b="0" i="0" u="none" strike="noStrike" kern="1200" cap="none" spc="0" normalizeH="0" baseline="0" noProof="0" dirty="0">
              <a:ln>
                <a:noFill/>
              </a:ln>
              <a:solidFill>
                <a:schemeClr val="tx2"/>
              </a:solidFill>
              <a:effectLst/>
              <a:uLnTx/>
              <a:uFillTx/>
              <a:latin typeface="+mj-lt"/>
              <a:ea typeface="+mj-ea"/>
              <a:cs typeface="+mj-cs"/>
            </a:endParaRPr>
          </a:p>
        </p:txBody>
      </p:sp>
      <p:pic>
        <p:nvPicPr>
          <p:cNvPr id="4" name="Image 3"/>
          <p:cNvPicPr/>
          <p:nvPr/>
        </p:nvPicPr>
        <p:blipFill>
          <a:blip r:embed="rId2"/>
          <a:srcRect/>
          <a:stretch>
            <a:fillRect/>
          </a:stretch>
        </p:blipFill>
        <p:spPr bwMode="auto">
          <a:xfrm>
            <a:off x="3071802" y="571480"/>
            <a:ext cx="3571900" cy="6143668"/>
          </a:xfrm>
          <a:prstGeom prst="rect">
            <a:avLst/>
          </a:prstGeom>
          <a:noFill/>
          <a:ln w="9525">
            <a:noFill/>
            <a:miter lim="800000"/>
            <a:headEnd/>
            <a:tailEnd/>
          </a:ln>
        </p:spPr>
      </p:pic>
      <p:sp>
        <p:nvSpPr>
          <p:cNvPr id="1033" name="Text Box 9"/>
          <p:cNvSpPr txBox="1">
            <a:spLocks noChangeArrowheads="1"/>
          </p:cNvSpPr>
          <p:nvPr/>
        </p:nvSpPr>
        <p:spPr bwMode="auto">
          <a:xfrm>
            <a:off x="6929454" y="1857364"/>
            <a:ext cx="2000264" cy="7143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fr-FR" sz="2000" dirty="0" smtClean="0">
                <a:solidFill>
                  <a:schemeClr val="bg1"/>
                </a:solidFill>
              </a:rPr>
              <a:t>Temps libre</a:t>
            </a:r>
          </a:p>
          <a:p>
            <a:pPr algn="ctr"/>
            <a:r>
              <a:rPr lang="fr-FR" sz="2000" dirty="0" smtClean="0">
                <a:solidFill>
                  <a:schemeClr val="bg1"/>
                </a:solidFill>
              </a:rPr>
              <a:t>5th Avenue</a:t>
            </a:r>
            <a:endParaRPr lang="fr-FR" sz="2000" dirty="0">
              <a:solidFill>
                <a:schemeClr val="bg1"/>
              </a:solidFill>
            </a:endParaRPr>
          </a:p>
        </p:txBody>
      </p:sp>
      <p:cxnSp>
        <p:nvCxnSpPr>
          <p:cNvPr id="1035" name="AutoShape 11"/>
          <p:cNvCxnSpPr>
            <a:cxnSpLocks noChangeShapeType="1"/>
            <a:endCxn id="1033" idx="1"/>
          </p:cNvCxnSpPr>
          <p:nvPr/>
        </p:nvCxnSpPr>
        <p:spPr bwMode="auto">
          <a:xfrm>
            <a:off x="5715008" y="2000240"/>
            <a:ext cx="1214446" cy="214314"/>
          </a:xfrm>
          <a:prstGeom prst="straightConnector1">
            <a:avLst/>
          </a:prstGeom>
          <a:noFill/>
          <a:ln w="9525">
            <a:solidFill>
              <a:srgbClr val="000000"/>
            </a:solidFill>
            <a:round/>
            <a:headEnd/>
            <a:tailEnd type="triangle" w="med" len="med"/>
          </a:ln>
        </p:spPr>
      </p:cxnSp>
      <p:cxnSp>
        <p:nvCxnSpPr>
          <p:cNvPr id="1038" name="AutoShape 14"/>
          <p:cNvCxnSpPr>
            <a:cxnSpLocks noChangeShapeType="1"/>
          </p:cNvCxnSpPr>
          <p:nvPr/>
        </p:nvCxnSpPr>
        <p:spPr bwMode="auto">
          <a:xfrm rot="10800000" flipV="1">
            <a:off x="2643174" y="1500174"/>
            <a:ext cx="2857520" cy="357190"/>
          </a:xfrm>
          <a:prstGeom prst="straightConnector1">
            <a:avLst/>
          </a:prstGeom>
          <a:noFill/>
          <a:ln w="9525">
            <a:solidFill>
              <a:srgbClr val="000000"/>
            </a:solidFill>
            <a:round/>
            <a:headEnd/>
            <a:tailEnd type="triangle" w="med" len="med"/>
          </a:ln>
        </p:spPr>
      </p:cxnSp>
      <p:cxnSp>
        <p:nvCxnSpPr>
          <p:cNvPr id="25" name="AutoShape 11"/>
          <p:cNvCxnSpPr>
            <a:cxnSpLocks noChangeShapeType="1"/>
          </p:cNvCxnSpPr>
          <p:nvPr/>
        </p:nvCxnSpPr>
        <p:spPr bwMode="auto">
          <a:xfrm>
            <a:off x="5072066" y="2214554"/>
            <a:ext cx="1857389" cy="785819"/>
          </a:xfrm>
          <a:prstGeom prst="straightConnector1">
            <a:avLst/>
          </a:prstGeom>
          <a:noFill/>
          <a:ln w="9525">
            <a:solidFill>
              <a:srgbClr val="000000"/>
            </a:solidFill>
            <a:round/>
            <a:headEnd/>
            <a:tailEnd type="triangle" w="med" len="med"/>
          </a:ln>
        </p:spPr>
      </p:cxnSp>
      <p:sp>
        <p:nvSpPr>
          <p:cNvPr id="29699" name="Text Box 3"/>
          <p:cNvSpPr txBox="1">
            <a:spLocks noChangeArrowheads="1"/>
          </p:cNvSpPr>
          <p:nvPr/>
        </p:nvSpPr>
        <p:spPr bwMode="auto">
          <a:xfrm>
            <a:off x="214282" y="1500174"/>
            <a:ext cx="2560624" cy="7143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fr-FR" sz="2000" dirty="0" smtClean="0">
                <a:solidFill>
                  <a:schemeClr val="bg1"/>
                </a:solidFill>
              </a:rPr>
              <a:t>Central Park </a:t>
            </a:r>
          </a:p>
          <a:p>
            <a:pPr algn="ctr"/>
            <a:r>
              <a:rPr lang="fr-FR" sz="2000" dirty="0" smtClean="0">
                <a:solidFill>
                  <a:schemeClr val="bg1"/>
                </a:solidFill>
              </a:rPr>
              <a:t>Footing, promenade</a:t>
            </a:r>
            <a:endParaRPr lang="fr-FR" sz="2000" dirty="0">
              <a:solidFill>
                <a:schemeClr val="bg1"/>
              </a:solidFill>
            </a:endParaRPr>
          </a:p>
        </p:txBody>
      </p:sp>
      <p:sp>
        <p:nvSpPr>
          <p:cNvPr id="29700" name="Text Box 4"/>
          <p:cNvSpPr txBox="1">
            <a:spLocks noChangeArrowheads="1"/>
          </p:cNvSpPr>
          <p:nvPr/>
        </p:nvSpPr>
        <p:spPr bwMode="auto">
          <a:xfrm>
            <a:off x="6929454" y="2857496"/>
            <a:ext cx="2000264" cy="7143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kumimoji="0" lang="fr-FR" sz="2000" b="0" i="0" u="none" strike="noStrike" cap="none" normalizeH="0" baseline="0" dirty="0" smtClean="0">
                <a:ln>
                  <a:noFill/>
                </a:ln>
                <a:solidFill>
                  <a:schemeClr val="bg1"/>
                </a:solidFill>
                <a:effectLst/>
                <a:latin typeface="+mj-lt"/>
                <a:cs typeface="Arial" pitchFamily="34" charset="0"/>
              </a:rPr>
              <a:t>Temps Libre </a:t>
            </a:r>
            <a:r>
              <a:rPr lang="fr-FR" sz="2000" dirty="0" smtClean="0">
                <a:solidFill>
                  <a:schemeClr val="bg1"/>
                </a:solidFill>
                <a:latin typeface="+mj-lt"/>
                <a:cs typeface="Arial" pitchFamily="34" charset="0"/>
              </a:rPr>
              <a:t>Times Square</a:t>
            </a:r>
            <a:endParaRPr kumimoji="0" lang="fr-FR" sz="2000" b="0" i="0" u="none" strike="noStrike" cap="none" normalizeH="0" baseline="0" dirty="0" smtClean="0">
              <a:ln>
                <a:noFill/>
              </a:ln>
              <a:solidFill>
                <a:schemeClr val="bg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txBox="1">
            <a:spLocks noGrp="1"/>
          </p:cNvSpPr>
          <p:nvPr>
            <p:ph idx="1"/>
          </p:nvPr>
        </p:nvSpPr>
        <p:spPr>
          <a:xfrm>
            <a:off x="251520" y="126544"/>
            <a:ext cx="8229600" cy="6752618"/>
          </a:xfrm>
          <a:prstGeom prst="rect">
            <a:avLst/>
          </a:prstGeom>
          <a:noFill/>
        </p:spPr>
        <p:txBody>
          <a:bodyPr wrap="square" rtlCol="0">
            <a:spAutoFit/>
          </a:bodyPr>
          <a:lstStyle/>
          <a:p>
            <a:pPr lvl="1"/>
            <a:r>
              <a:rPr lang="fr-FR" sz="1600" dirty="0">
                <a:solidFill>
                  <a:schemeClr val="tx2"/>
                </a:solidFill>
                <a:latin typeface="+mj-lt"/>
                <a:ea typeface="+mj-ea"/>
                <a:cs typeface="+mj-cs"/>
              </a:rPr>
              <a:t>Rythme des journées</a:t>
            </a:r>
          </a:p>
          <a:p>
            <a:pPr marL="0" indent="0">
              <a:buNone/>
            </a:pPr>
            <a:endParaRPr lang="fr-FR" sz="1400" dirty="0" smtClean="0"/>
          </a:p>
          <a:p>
            <a:r>
              <a:rPr lang="fr-FR" sz="1400" dirty="0" smtClean="0"/>
              <a:t>Le groupe sera constitué de 49 jeunes et 5 professeurs du lycée</a:t>
            </a:r>
          </a:p>
          <a:p>
            <a:r>
              <a:rPr lang="fr-FR" sz="1400" dirty="0" smtClean="0"/>
              <a:t>Chaque journée sera constituée d’une visite de monument ou musée puis de la visite du quartier environnant. Suite à ces visites un temps libre de visite sera autorisé mais toujours par groupes de 3 à 5. </a:t>
            </a:r>
          </a:p>
          <a:p>
            <a:r>
              <a:rPr lang="fr-FR" sz="1400" dirty="0" smtClean="0"/>
              <a:t>Pour organiser ces visites en maîtrisant au mieux la sécurité, chaque jeune aura toujours sur lui l’adresse de l’hôtel, le plan d’accès à l’hôtel, le numéro à appeler en cas de problème. </a:t>
            </a:r>
          </a:p>
          <a:p>
            <a:r>
              <a:rPr lang="fr-FR" sz="1400" dirty="0" smtClean="0"/>
              <a:t>Prévoir 4 à 5 heures de marche par jour.</a:t>
            </a:r>
          </a:p>
          <a:p>
            <a:r>
              <a:rPr lang="fr-FR" sz="1400" dirty="0" smtClean="0"/>
              <a:t>Pour les visites encadrées, les visites se feront par groupes de 10 élèves + 1 professeur.</a:t>
            </a:r>
          </a:p>
          <a:p>
            <a:r>
              <a:rPr lang="fr-FR" sz="1400" dirty="0"/>
              <a:t>Le </a:t>
            </a:r>
            <a:r>
              <a:rPr lang="fr-FR" sz="1400" dirty="0" err="1"/>
              <a:t>RdV</a:t>
            </a:r>
            <a:r>
              <a:rPr lang="fr-FR" sz="1400" dirty="0"/>
              <a:t> dans le hall de l’hôtel se fera chaque matin à 7h45 pour un départ à 8 heures</a:t>
            </a:r>
          </a:p>
          <a:p>
            <a:r>
              <a:rPr lang="fr-FR" sz="1400" dirty="0"/>
              <a:t>La pause déjeuner sera rapide.</a:t>
            </a:r>
          </a:p>
          <a:p>
            <a:r>
              <a:rPr lang="fr-FR" sz="1400" dirty="0" smtClean="0"/>
              <a:t>Le </a:t>
            </a:r>
            <a:r>
              <a:rPr lang="fr-FR" sz="1400" dirty="0"/>
              <a:t>retour à l’hôtel aura lieu autant que possible vers 17 h pour une pause repos.</a:t>
            </a:r>
          </a:p>
          <a:p>
            <a:r>
              <a:rPr lang="fr-FR" sz="1400" dirty="0"/>
              <a:t>Le diner aura lieu à l’extérieur vers 19 heures.</a:t>
            </a:r>
          </a:p>
          <a:p>
            <a:pPr marL="45720" indent="0">
              <a:buNone/>
            </a:pPr>
            <a:endParaRPr lang="fr-FR" sz="1400" dirty="0"/>
          </a:p>
          <a:p>
            <a:pPr lvl="1"/>
            <a:r>
              <a:rPr lang="fr-FR" sz="1000" dirty="0" smtClean="0"/>
              <a:t> </a:t>
            </a:r>
            <a:r>
              <a:rPr lang="fr-FR" sz="1600" dirty="0">
                <a:solidFill>
                  <a:schemeClr val="tx2"/>
                </a:solidFill>
                <a:latin typeface="+mj-lt"/>
                <a:ea typeface="+mj-ea"/>
                <a:cs typeface="+mj-cs"/>
              </a:rPr>
              <a:t>Points </a:t>
            </a:r>
            <a:r>
              <a:rPr lang="fr-FR" sz="1600" dirty="0" smtClean="0">
                <a:solidFill>
                  <a:schemeClr val="tx2"/>
                </a:solidFill>
                <a:latin typeface="+mj-lt"/>
                <a:ea typeface="+mj-ea"/>
                <a:cs typeface="+mj-cs"/>
              </a:rPr>
              <a:t>règlementaires </a:t>
            </a:r>
            <a:r>
              <a:rPr lang="fr-FR" sz="1600" dirty="0">
                <a:solidFill>
                  <a:schemeClr val="tx2"/>
                </a:solidFill>
                <a:latin typeface="+mj-lt"/>
                <a:ea typeface="+mj-ea"/>
                <a:cs typeface="+mj-cs"/>
              </a:rPr>
              <a:t>liés au </a:t>
            </a:r>
            <a:r>
              <a:rPr lang="fr-FR" sz="1600" dirty="0" smtClean="0">
                <a:solidFill>
                  <a:schemeClr val="tx2"/>
                </a:solidFill>
                <a:latin typeface="+mj-lt"/>
                <a:ea typeface="+mj-ea"/>
                <a:cs typeface="+mj-cs"/>
              </a:rPr>
              <a:t>tabac et à l’alcool et aux médicaments</a:t>
            </a:r>
            <a:endParaRPr lang="fr-FR" sz="1600" dirty="0">
              <a:solidFill>
                <a:schemeClr val="tx2"/>
              </a:solidFill>
              <a:latin typeface="+mj-lt"/>
              <a:ea typeface="+mj-ea"/>
              <a:cs typeface="+mj-cs"/>
            </a:endParaRPr>
          </a:p>
          <a:p>
            <a:pPr marL="457200" lvl="1" indent="0">
              <a:buNone/>
            </a:pPr>
            <a:endParaRPr lang="fr-FR" sz="1400" dirty="0"/>
          </a:p>
          <a:p>
            <a:r>
              <a:rPr lang="fr-FR" sz="1400" dirty="0"/>
              <a:t>Le conseil municipal de New York a adopté, </a:t>
            </a:r>
            <a:r>
              <a:rPr lang="fr-FR" sz="1400" dirty="0" smtClean="0"/>
              <a:t>le mercredi </a:t>
            </a:r>
            <a:r>
              <a:rPr lang="fr-FR" sz="1400" dirty="0"/>
              <a:t>3 février 2012, l'interdiction de fumer dans ses parcs, sur ses plages et autres lieux de plein air, sous peine d’amende de 50 dollars</a:t>
            </a:r>
            <a:r>
              <a:rPr lang="fr-FR" sz="1400" dirty="0" smtClean="0"/>
              <a:t>.</a:t>
            </a:r>
            <a:endParaRPr lang="fr-FR" sz="1400" dirty="0"/>
          </a:p>
          <a:p>
            <a:r>
              <a:rPr lang="fr-FR" sz="1400" dirty="0"/>
              <a:t>Le droit de fumer n’est donc qu’une tolérance désormais.</a:t>
            </a:r>
          </a:p>
          <a:p>
            <a:r>
              <a:rPr lang="fr-FR" sz="1400" dirty="0"/>
              <a:t>Pour les fumeurs, et si c’est possible, trois pauses seront tolérées, post petit déjeuner, post déjeuner et post diner, mais surtout pas en s’agglutinant en groupe ou devant un bâtiment comme l’hôtel où c’est strictement interdit.</a:t>
            </a:r>
          </a:p>
          <a:p>
            <a:r>
              <a:rPr lang="fr-FR" sz="1400" dirty="0"/>
              <a:t>Attention, il est également interdit à un mineur d’importer ou de détenir du tabac sur le territoire américain. (Voir contrôle douanes</a:t>
            </a:r>
            <a:r>
              <a:rPr lang="fr-FR" sz="1400" dirty="0" smtClean="0"/>
              <a:t>).</a:t>
            </a:r>
          </a:p>
          <a:p>
            <a:r>
              <a:rPr lang="fr-FR" sz="1400" dirty="0" smtClean="0"/>
              <a:t>Consommation et transport d’alcool interdits durant le séjour</a:t>
            </a:r>
            <a:r>
              <a:rPr lang="fr-FR" sz="1400" dirty="0"/>
              <a:t>.</a:t>
            </a:r>
            <a:endParaRPr lang="fr-FR" sz="1400" dirty="0" smtClean="0"/>
          </a:p>
        </p:txBody>
      </p:sp>
    </p:spTree>
    <p:extLst>
      <p:ext uri="{BB962C8B-B14F-4D97-AF65-F5344CB8AC3E}">
        <p14:creationId xmlns:p14="http://schemas.microsoft.com/office/powerpoint/2010/main" val="2711578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476672"/>
            <a:ext cx="7315200" cy="1154097"/>
          </a:xfrm>
        </p:spPr>
        <p:txBody>
          <a:bodyPr>
            <a:normAutofit fontScale="90000"/>
          </a:bodyPr>
          <a:lstStyle/>
          <a:p>
            <a:r>
              <a:rPr lang="fr-FR" dirty="0" smtClean="0"/>
              <a:t>Actions à mener pour réduire le coût du voyage</a:t>
            </a:r>
            <a:endParaRPr lang="fr-FR" dirty="0"/>
          </a:p>
        </p:txBody>
      </p:sp>
      <p:sp>
        <p:nvSpPr>
          <p:cNvPr id="3" name="Espace réservé du contenu 2"/>
          <p:cNvSpPr>
            <a:spLocks noGrp="1"/>
          </p:cNvSpPr>
          <p:nvPr>
            <p:ph idx="1"/>
          </p:nvPr>
        </p:nvSpPr>
        <p:spPr>
          <a:xfrm>
            <a:off x="899592" y="1700808"/>
            <a:ext cx="7315200" cy="1235231"/>
          </a:xfrm>
        </p:spPr>
        <p:txBody>
          <a:bodyPr>
            <a:normAutofit fontScale="92500" lnSpcReduction="20000"/>
          </a:bodyPr>
          <a:lstStyle/>
          <a:p>
            <a:r>
              <a:rPr lang="fr-FR" dirty="0" smtClean="0"/>
              <a:t>Vente de produits (foie gras)</a:t>
            </a:r>
          </a:p>
          <a:p>
            <a:r>
              <a:rPr lang="fr-FR" dirty="0" smtClean="0"/>
              <a:t>Demande de </a:t>
            </a:r>
            <a:r>
              <a:rPr lang="fr-FR" dirty="0" err="1" smtClean="0"/>
              <a:t>mécenat</a:t>
            </a:r>
            <a:endParaRPr lang="fr-FR" dirty="0" smtClean="0"/>
          </a:p>
          <a:p>
            <a:r>
              <a:rPr lang="fr-FR" dirty="0" smtClean="0"/>
              <a:t>Tombola</a:t>
            </a:r>
          </a:p>
          <a:p>
            <a:r>
              <a:rPr lang="fr-FR" dirty="0" smtClean="0"/>
              <a:t>Propositions des participants </a:t>
            </a:r>
          </a:p>
          <a:p>
            <a:endParaRPr lang="fr-FR" dirty="0"/>
          </a:p>
        </p:txBody>
      </p:sp>
      <p:sp>
        <p:nvSpPr>
          <p:cNvPr id="5" name="Titre 1"/>
          <p:cNvSpPr txBox="1">
            <a:spLocks/>
          </p:cNvSpPr>
          <p:nvPr/>
        </p:nvSpPr>
        <p:spPr>
          <a:xfrm>
            <a:off x="867881" y="2924944"/>
            <a:ext cx="7315200" cy="1154097"/>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Subventions envisagées</a:t>
            </a:r>
            <a:endParaRPr lang="fr-FR" dirty="0"/>
          </a:p>
        </p:txBody>
      </p:sp>
      <p:sp>
        <p:nvSpPr>
          <p:cNvPr id="6" name="Espace réservé du contenu 2"/>
          <p:cNvSpPr txBox="1">
            <a:spLocks/>
          </p:cNvSpPr>
          <p:nvPr/>
        </p:nvSpPr>
        <p:spPr>
          <a:xfrm>
            <a:off x="867881" y="4079041"/>
            <a:ext cx="7315200" cy="1235231"/>
          </a:xfrm>
          <a:prstGeom prst="rect">
            <a:avLst/>
          </a:prstGeom>
        </p:spPr>
        <p:txBody>
          <a:bodyPr vert="horz" lIns="91440" tIns="45720" rIns="91440" bIns="45720" rtlCol="0">
            <a:normAutofit fontScale="70000" lnSpcReduction="20000"/>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r>
              <a:rPr lang="fr-FR" dirty="0" smtClean="0"/>
              <a:t>Subvention régionale</a:t>
            </a:r>
          </a:p>
          <a:p>
            <a:r>
              <a:rPr lang="fr-FR" dirty="0" smtClean="0"/>
              <a:t>APEL(pour les parents adhérents)</a:t>
            </a:r>
          </a:p>
          <a:p>
            <a:r>
              <a:rPr lang="fr-FR" dirty="0" smtClean="0"/>
              <a:t>Lycée</a:t>
            </a:r>
          </a:p>
          <a:p>
            <a:r>
              <a:rPr lang="fr-FR" dirty="0" smtClean="0"/>
              <a:t>AOTPE Association des extras</a:t>
            </a:r>
          </a:p>
          <a:p>
            <a:r>
              <a:rPr lang="fr-FR" dirty="0" smtClean="0"/>
              <a:t>Foyer du lycée</a:t>
            </a:r>
            <a:endParaRPr lang="fr-FR" dirty="0"/>
          </a:p>
        </p:txBody>
      </p:sp>
    </p:spTree>
    <p:extLst>
      <p:ext uri="{BB962C8B-B14F-4D97-AF65-F5344CB8AC3E}">
        <p14:creationId xmlns:p14="http://schemas.microsoft.com/office/powerpoint/2010/main" val="251115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57158" y="4500570"/>
            <a:ext cx="6400800" cy="1296144"/>
          </a:xfrm>
        </p:spPr>
        <p:txBody>
          <a:bodyPr>
            <a:normAutofit/>
          </a:bodyPr>
          <a:lstStyle/>
          <a:p>
            <a:pPr marL="320040" lvl="1" algn="l">
              <a:lnSpc>
                <a:spcPct val="90000"/>
              </a:lnSpc>
            </a:pPr>
            <a:r>
              <a:rPr lang="fr-FR" dirty="0" smtClean="0">
                <a:solidFill>
                  <a:schemeClr val="tx2"/>
                </a:solidFill>
                <a:latin typeface="+mj-lt"/>
                <a:ea typeface="+mj-ea"/>
                <a:cs typeface="+mj-cs"/>
              </a:rPr>
              <a:t>A </a:t>
            </a:r>
            <a:r>
              <a:rPr lang="fr-FR" dirty="0">
                <a:solidFill>
                  <a:schemeClr val="tx2"/>
                </a:solidFill>
                <a:latin typeface="+mj-lt"/>
                <a:ea typeface="+mj-ea"/>
                <a:cs typeface="+mj-cs"/>
              </a:rPr>
              <a:t>prévoir par les familles</a:t>
            </a:r>
          </a:p>
          <a:p>
            <a:pPr marL="457200" indent="-457200" algn="l">
              <a:buFont typeface="Arial" charset="0"/>
              <a:buChar char="•"/>
            </a:pPr>
            <a:r>
              <a:rPr lang="fr-FR" sz="1600" dirty="0" smtClean="0"/>
              <a:t>Passeport valide 6 mois après la date de retour du séjour</a:t>
            </a:r>
          </a:p>
          <a:p>
            <a:pPr marL="457200" indent="-457200" algn="l">
              <a:buFont typeface="Arial" charset="0"/>
              <a:buChar char="•"/>
            </a:pPr>
            <a:r>
              <a:rPr lang="fr-FR" sz="1600" dirty="0" smtClean="0"/>
              <a:t>Formulaire ESTA </a:t>
            </a:r>
          </a:p>
          <a:p>
            <a:pPr marL="457200" indent="-457200" algn="l">
              <a:buFont typeface="Arial" charset="0"/>
              <a:buChar char="•"/>
            </a:pPr>
            <a:r>
              <a:rPr lang="fr-FR" sz="1600" dirty="0" smtClean="0"/>
              <a:t>Argent de poche</a:t>
            </a:r>
          </a:p>
          <a:p>
            <a:pPr algn="l"/>
            <a:endParaRPr lang="fr-FR" sz="1600" dirty="0" smtClean="0"/>
          </a:p>
          <a:p>
            <a:endParaRPr lang="fr-FR" dirty="0"/>
          </a:p>
          <a:p>
            <a:endParaRPr lang="fr-FR" dirty="0"/>
          </a:p>
        </p:txBody>
      </p:sp>
      <p:sp>
        <p:nvSpPr>
          <p:cNvPr id="4" name="Sous-titre 2"/>
          <p:cNvSpPr txBox="1">
            <a:spLocks/>
          </p:cNvSpPr>
          <p:nvPr/>
        </p:nvSpPr>
        <p:spPr>
          <a:xfrm>
            <a:off x="323528" y="1828190"/>
            <a:ext cx="6400800" cy="2529504"/>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20040" lvl="1" algn="l">
              <a:lnSpc>
                <a:spcPct val="110000"/>
              </a:lnSpc>
              <a:buClr>
                <a:schemeClr val="tx2"/>
              </a:buClr>
            </a:pPr>
            <a:r>
              <a:rPr lang="fr-FR" sz="4500" dirty="0">
                <a:solidFill>
                  <a:schemeClr val="tx2"/>
                </a:solidFill>
                <a:latin typeface="+mj-lt"/>
                <a:ea typeface="+mj-ea"/>
                <a:cs typeface="+mj-cs"/>
              </a:rPr>
              <a:t>Ce qu’organise le lycée</a:t>
            </a:r>
          </a:p>
          <a:p>
            <a:pPr marL="457200" indent="-457200" algn="l">
              <a:buFont typeface="Arial" charset="0"/>
              <a:buChar char="•"/>
            </a:pPr>
            <a:r>
              <a:rPr lang="fr-FR" sz="3400" dirty="0" smtClean="0"/>
              <a:t>Contrat avec le voyagiste pour </a:t>
            </a:r>
          </a:p>
          <a:p>
            <a:pPr marL="914400" lvl="1" indent="-457200" algn="l">
              <a:buFont typeface="Arial" charset="0"/>
              <a:buChar char="•"/>
            </a:pPr>
            <a:r>
              <a:rPr lang="fr-FR" sz="3400" dirty="0" smtClean="0"/>
              <a:t>Vol aller/retour Nantes New York (JFK)</a:t>
            </a:r>
          </a:p>
          <a:p>
            <a:pPr marL="914400" lvl="1" indent="-457200" algn="l">
              <a:buFont typeface="Arial" charset="0"/>
              <a:buChar char="•"/>
            </a:pPr>
            <a:r>
              <a:rPr lang="fr-FR" sz="3400" dirty="0" smtClean="0"/>
              <a:t>Navette entre l’aéroport JFK et l’hôtel</a:t>
            </a:r>
          </a:p>
          <a:p>
            <a:pPr marL="914400" lvl="1" indent="-457200" algn="l">
              <a:buFont typeface="Arial" charset="0"/>
              <a:buChar char="•"/>
            </a:pPr>
            <a:r>
              <a:rPr lang="fr-FR" sz="3400" dirty="0" smtClean="0"/>
              <a:t>Hôtel</a:t>
            </a:r>
          </a:p>
          <a:p>
            <a:pPr marL="914400" lvl="1" indent="-457200" algn="l">
              <a:buFont typeface="Arial" charset="0"/>
              <a:buChar char="•"/>
            </a:pPr>
            <a:r>
              <a:rPr lang="fr-FR" sz="3400" dirty="0"/>
              <a:t>Assurance annulation et </a:t>
            </a:r>
            <a:r>
              <a:rPr lang="fr-FR" sz="3400" dirty="0" smtClean="0"/>
              <a:t>médicale</a:t>
            </a:r>
          </a:p>
          <a:p>
            <a:pPr marL="914400" lvl="1" indent="-457200" algn="l">
              <a:buFont typeface="Arial" charset="0"/>
              <a:buChar char="•"/>
            </a:pPr>
            <a:r>
              <a:rPr lang="fr-FR" sz="3400" dirty="0" smtClean="0"/>
              <a:t>Petits-déjeuners</a:t>
            </a:r>
          </a:p>
          <a:p>
            <a:pPr marL="914400" lvl="1" indent="-457200" algn="l">
              <a:buFont typeface="Arial" charset="0"/>
              <a:buChar char="•"/>
            </a:pPr>
            <a:r>
              <a:rPr lang="fr-FR" sz="3400" dirty="0" smtClean="0"/>
              <a:t>Déjeuners</a:t>
            </a:r>
          </a:p>
          <a:p>
            <a:pPr marL="914400" lvl="1" indent="-457200" algn="l">
              <a:buFont typeface="Arial" charset="0"/>
              <a:buChar char="•"/>
            </a:pPr>
            <a:r>
              <a:rPr lang="fr-FR" sz="3400" dirty="0" smtClean="0"/>
              <a:t>Dîners</a:t>
            </a:r>
          </a:p>
          <a:p>
            <a:pPr marL="457200" indent="-457200" algn="l">
              <a:buFont typeface="Arial" charset="0"/>
              <a:buChar char="•"/>
            </a:pPr>
            <a:endParaRPr lang="fr-FR" sz="3400" dirty="0" smtClean="0"/>
          </a:p>
          <a:p>
            <a:endParaRPr lang="fr-FR" dirty="0" smtClean="0"/>
          </a:p>
          <a:p>
            <a:endParaRPr lang="fr-FR" dirty="0" smtClean="0"/>
          </a:p>
          <a:p>
            <a:endParaRPr lang="fr-FR" dirty="0"/>
          </a:p>
        </p:txBody>
      </p:sp>
      <p:sp>
        <p:nvSpPr>
          <p:cNvPr id="2" name="Rectangle 1"/>
          <p:cNvSpPr/>
          <p:nvPr/>
        </p:nvSpPr>
        <p:spPr>
          <a:xfrm>
            <a:off x="1259632" y="764704"/>
            <a:ext cx="6009979" cy="707886"/>
          </a:xfrm>
          <a:prstGeom prst="rect">
            <a:avLst/>
          </a:prstGeom>
        </p:spPr>
        <p:txBody>
          <a:bodyPr wrap="none">
            <a:spAutoFit/>
          </a:bodyPr>
          <a:lstStyle/>
          <a:p>
            <a:r>
              <a:rPr lang="fr-FR" sz="4000" dirty="0">
                <a:solidFill>
                  <a:schemeClr val="tx2"/>
                </a:solidFill>
                <a:latin typeface="+mj-lt"/>
                <a:ea typeface="+mj-ea"/>
                <a:cs typeface="+mj-cs"/>
              </a:rPr>
              <a:t>Documents administratifs</a:t>
            </a:r>
            <a:r>
              <a:rPr lang="fr-FR" dirty="0"/>
              <a:t> </a:t>
            </a:r>
          </a:p>
        </p:txBody>
      </p:sp>
    </p:spTree>
    <p:extLst>
      <p:ext uri="{BB962C8B-B14F-4D97-AF65-F5344CB8AC3E}">
        <p14:creationId xmlns:p14="http://schemas.microsoft.com/office/powerpoint/2010/main" val="1271102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rot="10800000" flipV="1">
            <a:off x="107504" y="1785926"/>
            <a:ext cx="8893652" cy="4786346"/>
          </a:xfrm>
        </p:spPr>
        <p:txBody>
          <a:bodyPr>
            <a:normAutofit/>
          </a:bodyPr>
          <a:lstStyle/>
          <a:p>
            <a:r>
              <a:rPr lang="fr-FR" dirty="0" smtClean="0"/>
              <a:t>Visite de Manhattan</a:t>
            </a:r>
          </a:p>
          <a:p>
            <a:r>
              <a:rPr lang="fr-FR" dirty="0" smtClean="0"/>
              <a:t>Programme </a:t>
            </a:r>
          </a:p>
          <a:p>
            <a:pPr lvl="1"/>
            <a:r>
              <a:rPr lang="fr-FR" dirty="0" smtClean="0"/>
              <a:t>7 jours de voyage</a:t>
            </a:r>
          </a:p>
          <a:p>
            <a:pPr lvl="1"/>
            <a:r>
              <a:rPr lang="fr-FR" dirty="0" smtClean="0"/>
              <a:t>5 jours entiers sur place</a:t>
            </a:r>
            <a:endParaRPr lang="fr-FR" dirty="0"/>
          </a:p>
          <a:p>
            <a:pPr lvl="1"/>
            <a:endParaRPr lang="fr-FR" dirty="0" smtClean="0"/>
          </a:p>
          <a:p>
            <a:pPr marL="354013" lvl="1" indent="-265113">
              <a:buNone/>
            </a:pPr>
            <a:r>
              <a:rPr lang="fr-FR" dirty="0" smtClean="0">
                <a:solidFill>
                  <a:schemeClr val="tx2"/>
                </a:solidFill>
              </a:rPr>
              <a:t>Détails du trajet :</a:t>
            </a:r>
          </a:p>
          <a:p>
            <a:pPr marL="354013" lvl="1" indent="-265113">
              <a:buNone/>
            </a:pPr>
            <a:r>
              <a:rPr lang="fr-FR" dirty="0" smtClean="0"/>
              <a:t>Rendez-vous : aéroport de Nantes Atlantique</a:t>
            </a:r>
          </a:p>
          <a:p>
            <a:pPr marL="354013" lvl="1" indent="-265113">
              <a:buNone/>
            </a:pPr>
            <a:r>
              <a:rPr lang="fr-FR" dirty="0" smtClean="0"/>
              <a:t>Terminal 1 à 04h00 le lundi</a:t>
            </a:r>
          </a:p>
          <a:p>
            <a:pPr marL="354013" lvl="1" indent="-265113">
              <a:buNone/>
            </a:pPr>
            <a:r>
              <a:rPr lang="fr-FR" dirty="0" smtClean="0"/>
              <a:t>Vol de départ à 6h20 (Air France) – Direction Paris CDG</a:t>
            </a:r>
          </a:p>
          <a:p>
            <a:pPr marL="354013" lvl="1" indent="-265113">
              <a:buNone/>
            </a:pPr>
            <a:r>
              <a:rPr lang="fr-FR" dirty="0" smtClean="0"/>
              <a:t>Vol Paris / New York à 11h15 (Air France) </a:t>
            </a:r>
          </a:p>
          <a:p>
            <a:pPr marL="354013" lvl="1" indent="-265113">
              <a:buNone/>
            </a:pPr>
            <a:r>
              <a:rPr lang="fr-FR" dirty="0" smtClean="0"/>
              <a:t>Arrivée New York JFK à 13h25 (heure locale). Transfert jusqu’à l’hôtel.</a:t>
            </a:r>
          </a:p>
          <a:p>
            <a:pPr marL="354013" lvl="1" indent="-265113">
              <a:buNone/>
            </a:pPr>
            <a:endParaRPr lang="fr-FR" dirty="0" smtClean="0"/>
          </a:p>
          <a:p>
            <a:pPr marL="354013" lvl="1" indent="-265113">
              <a:buNone/>
            </a:pPr>
            <a:endParaRPr lang="fr-FR" dirty="0" smtClean="0"/>
          </a:p>
        </p:txBody>
      </p:sp>
      <p:pic>
        <p:nvPicPr>
          <p:cNvPr id="2054" name="Picture 6" descr="C:\Users\bruno\AppData\Local\Microsoft\Windows\INetCache\IE\UWCUO59D\1210_14_11_web[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190" y="1643050"/>
            <a:ext cx="3918656" cy="2612437"/>
          </a:xfrm>
          <a:prstGeom prst="rect">
            <a:avLst/>
          </a:prstGeom>
        </p:spPr>
        <p:style>
          <a:lnRef idx="2">
            <a:schemeClr val="accent1"/>
          </a:lnRef>
          <a:fillRef idx="1">
            <a:schemeClr val="lt1"/>
          </a:fillRef>
          <a:effectRef idx="0">
            <a:schemeClr val="accent1"/>
          </a:effectRef>
          <a:fontRef idx="minor">
            <a:schemeClr val="dk1"/>
          </a:fontRef>
        </p:style>
      </p:pic>
      <p:sp>
        <p:nvSpPr>
          <p:cNvPr id="11" name="Titre 1"/>
          <p:cNvSpPr>
            <a:spLocks noGrp="1"/>
          </p:cNvSpPr>
          <p:nvPr>
            <p:ph type="title"/>
          </p:nvPr>
        </p:nvSpPr>
        <p:spPr>
          <a:xfrm>
            <a:off x="683568" y="332656"/>
            <a:ext cx="7315200" cy="1154097"/>
          </a:xfrm>
        </p:spPr>
        <p:txBody>
          <a:bodyPr>
            <a:normAutofit fontScale="90000"/>
          </a:bodyPr>
          <a:lstStyle/>
          <a:p>
            <a:pPr algn="ctr"/>
            <a:r>
              <a:rPr lang="fr-FR" dirty="0" smtClean="0"/>
              <a:t>Programme New York 2018</a:t>
            </a:r>
            <a:br>
              <a:rPr lang="fr-FR" dirty="0" smtClean="0"/>
            </a:br>
            <a:r>
              <a:rPr lang="fr-FR" dirty="0" smtClean="0"/>
              <a:t>Du Lundi 7 au Dimanche 13 mai</a:t>
            </a:r>
            <a:endParaRPr lang="fr-FR" dirty="0"/>
          </a:p>
        </p:txBody>
      </p:sp>
    </p:spTree>
    <p:extLst>
      <p:ext uri="{BB962C8B-B14F-4D97-AF65-F5344CB8AC3E}">
        <p14:creationId xmlns:p14="http://schemas.microsoft.com/office/powerpoint/2010/main" val="5821645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404664"/>
            <a:ext cx="7315200" cy="1154097"/>
          </a:xfrm>
        </p:spPr>
        <p:txBody>
          <a:bodyPr/>
          <a:lstStyle/>
          <a:p>
            <a:r>
              <a:rPr lang="fr-FR" dirty="0" smtClean="0"/>
              <a:t>Organisation des paiements</a:t>
            </a:r>
            <a:endParaRPr lang="fr-FR" dirty="0"/>
          </a:p>
        </p:txBody>
      </p:sp>
      <p:sp>
        <p:nvSpPr>
          <p:cNvPr id="4" name="Espace réservé du contenu 3"/>
          <p:cNvSpPr txBox="1">
            <a:spLocks noGrp="1"/>
          </p:cNvSpPr>
          <p:nvPr>
            <p:ph idx="1"/>
          </p:nvPr>
        </p:nvSpPr>
        <p:spPr>
          <a:xfrm>
            <a:off x="457200" y="1600201"/>
            <a:ext cx="8219256" cy="1477328"/>
          </a:xfrm>
          <a:prstGeom prst="rect">
            <a:avLst/>
          </a:prstGeom>
          <a:noFill/>
        </p:spPr>
        <p:txBody>
          <a:bodyPr wrap="square" rtlCol="0">
            <a:spAutoFit/>
          </a:bodyPr>
          <a:lstStyle/>
          <a:p>
            <a:r>
              <a:rPr lang="fr-FR" sz="1800" dirty="0" smtClean="0"/>
              <a:t>L’appel de fonds couvrira les dépenses indiquées. Pour régler les frais à payer sur place (tickets de métro, repas du midi et soir, City </a:t>
            </a:r>
            <a:r>
              <a:rPr lang="fr-FR" sz="1800" dirty="0" err="1"/>
              <a:t>P</a:t>
            </a:r>
            <a:r>
              <a:rPr lang="fr-FR" sz="1800" dirty="0" err="1" smtClean="0"/>
              <a:t>ass</a:t>
            </a:r>
            <a:r>
              <a:rPr lang="fr-FR" sz="1800" dirty="0" smtClean="0"/>
              <a:t>) Un compte bancaire est ouvert spécifiquement pour l’organisation de ce voyage. Ce compte sera alimenté par les fonds versés et évitera donc la provision de trop d’argent liquide pendant le séjour</a:t>
            </a:r>
            <a:r>
              <a:rPr lang="fr-FR" sz="1400" dirty="0" smtClean="0"/>
              <a:t>.</a:t>
            </a:r>
            <a:endParaRPr lang="fr-FR" sz="1400" dirty="0"/>
          </a:p>
        </p:txBody>
      </p:sp>
      <p:sp>
        <p:nvSpPr>
          <p:cNvPr id="3" name="ZoneTexte 2"/>
          <p:cNvSpPr txBox="1"/>
          <p:nvPr/>
        </p:nvSpPr>
        <p:spPr>
          <a:xfrm>
            <a:off x="467544" y="3284984"/>
            <a:ext cx="3672408" cy="2585323"/>
          </a:xfrm>
          <a:prstGeom prst="rect">
            <a:avLst/>
          </a:prstGeom>
          <a:noFill/>
        </p:spPr>
        <p:txBody>
          <a:bodyPr wrap="square" rtlCol="0">
            <a:spAutoFit/>
          </a:bodyPr>
          <a:lstStyle/>
          <a:p>
            <a:r>
              <a:rPr lang="fr-FR" dirty="0">
                <a:solidFill>
                  <a:schemeClr val="tx2"/>
                </a:solidFill>
                <a:latin typeface="+mj-lt"/>
                <a:ea typeface="+mj-ea"/>
                <a:cs typeface="+mj-cs"/>
              </a:rPr>
              <a:t>Echéancier</a:t>
            </a:r>
            <a:r>
              <a:rPr lang="fr-FR" dirty="0" smtClean="0"/>
              <a:t> </a:t>
            </a:r>
          </a:p>
          <a:p>
            <a:r>
              <a:rPr lang="fr-FR" dirty="0" smtClean="0"/>
              <a:t>13 chèques de  100€  sont à délivrer à l’ordre du lycée des Métiers Sainte Anne.</a:t>
            </a:r>
          </a:p>
          <a:p>
            <a:r>
              <a:rPr lang="fr-FR" dirty="0" smtClean="0"/>
              <a:t>Au mois de Février 2018 l’ajustement des règlements se fera en fonction du coût final ainsi que des actions menées par les participants pour réduire ce coût.</a:t>
            </a:r>
            <a:endParaRPr lang="fr-FR" dirty="0"/>
          </a:p>
        </p:txBody>
      </p:sp>
    </p:spTree>
    <p:extLst>
      <p:ext uri="{BB962C8B-B14F-4D97-AF65-F5344CB8AC3E}">
        <p14:creationId xmlns:p14="http://schemas.microsoft.com/office/powerpoint/2010/main" val="1956332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d3shnpmr7la5tc.cloudfront.net/3593910256/cms/cache/1920x1080/3c/9-3ce043b3e0ad44ba603271f959cf3fe1.jpg"/>
          <p:cNvPicPr>
            <a:picLocks noChangeAspect="1" noChangeArrowheads="1"/>
          </p:cNvPicPr>
          <p:nvPr/>
        </p:nvPicPr>
        <p:blipFill>
          <a:blip r:embed="rId2" cstate="print"/>
          <a:srcRect/>
          <a:stretch>
            <a:fillRect/>
          </a:stretch>
        </p:blipFill>
        <p:spPr bwMode="auto">
          <a:xfrm>
            <a:off x="357158" y="1500174"/>
            <a:ext cx="3538368" cy="2357454"/>
          </a:xfrm>
          <a:prstGeom prst="rect">
            <a:avLst/>
          </a:prstGeom>
          <a:noFill/>
        </p:spPr>
      </p:pic>
      <p:sp>
        <p:nvSpPr>
          <p:cNvPr id="2" name="ZoneTexte 1"/>
          <p:cNvSpPr txBox="1"/>
          <p:nvPr/>
        </p:nvSpPr>
        <p:spPr>
          <a:xfrm>
            <a:off x="785786" y="642918"/>
            <a:ext cx="2500330" cy="369332"/>
          </a:xfrm>
          <a:prstGeom prst="rect">
            <a:avLst/>
          </a:prstGeom>
          <a:noFill/>
        </p:spPr>
        <p:txBody>
          <a:bodyPr wrap="square" rtlCol="0">
            <a:spAutoFit/>
          </a:bodyPr>
          <a:lstStyle/>
          <a:p>
            <a:r>
              <a:rPr lang="fr-FR" dirty="0" smtClean="0"/>
              <a:t>Hôtel</a:t>
            </a:r>
            <a:endParaRPr lang="fr-FR" dirty="0"/>
          </a:p>
        </p:txBody>
      </p:sp>
      <p:pic>
        <p:nvPicPr>
          <p:cNvPr id="21508" name="Picture 4" descr="http://d3shnpmr7la5tc.cloudfront.net/3593910256/cms/cache/1920x1080/b9/13-b9cba4fc35817f1b2b2114fcab19c103.jpg"/>
          <p:cNvPicPr>
            <a:picLocks noChangeAspect="1" noChangeArrowheads="1"/>
          </p:cNvPicPr>
          <p:nvPr/>
        </p:nvPicPr>
        <p:blipFill>
          <a:blip r:embed="rId3"/>
          <a:srcRect/>
          <a:stretch>
            <a:fillRect/>
          </a:stretch>
        </p:blipFill>
        <p:spPr bwMode="auto">
          <a:xfrm>
            <a:off x="3857620" y="285728"/>
            <a:ext cx="2571768" cy="3861236"/>
          </a:xfrm>
          <a:prstGeom prst="rect">
            <a:avLst/>
          </a:prstGeom>
          <a:noFill/>
        </p:spPr>
      </p:pic>
      <p:pic>
        <p:nvPicPr>
          <p:cNvPr id="21510" name="Picture 6" descr="http://d3shnpmr7la5tc.cloudfront.net/3593910256/cms/cache/1920x1080/95/15-95962093fd1044922fb62cfe1a3de12d.jpg"/>
          <p:cNvPicPr>
            <a:picLocks noChangeAspect="1" noChangeArrowheads="1"/>
          </p:cNvPicPr>
          <p:nvPr/>
        </p:nvPicPr>
        <p:blipFill>
          <a:blip r:embed="rId4" cstate="print"/>
          <a:srcRect/>
          <a:stretch>
            <a:fillRect/>
          </a:stretch>
        </p:blipFill>
        <p:spPr bwMode="auto">
          <a:xfrm>
            <a:off x="6286745" y="1285860"/>
            <a:ext cx="2857255" cy="1903659"/>
          </a:xfrm>
          <a:prstGeom prst="rect">
            <a:avLst/>
          </a:prstGeom>
          <a:noFill/>
        </p:spPr>
      </p:pic>
      <p:sp>
        <p:nvSpPr>
          <p:cNvPr id="21512" name="AutoShape 8" descr="Image"/>
          <p:cNvSpPr>
            <a:spLocks noChangeAspect="1" noChangeArrowheads="1"/>
          </p:cNvSpPr>
          <p:nvPr/>
        </p:nvSpPr>
        <p:spPr bwMode="auto">
          <a:xfrm>
            <a:off x="155575" y="-731838"/>
            <a:ext cx="2162175" cy="1524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 name="Imag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4744" y="4286256"/>
            <a:ext cx="5299985" cy="2470068"/>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4691" y="2500306"/>
            <a:ext cx="3379309" cy="173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a:xfrm>
            <a:off x="0" y="0"/>
            <a:ext cx="2347912" cy="936104"/>
          </a:xfrm>
        </p:spPr>
        <p:txBody>
          <a:bodyPr>
            <a:normAutofit fontScale="90000"/>
          </a:bodyPr>
          <a:lstStyle/>
          <a:p>
            <a:r>
              <a:rPr lang="fr-FR" dirty="0" smtClean="0"/>
              <a:t>Jour 1 </a:t>
            </a:r>
            <a:br>
              <a:rPr lang="fr-FR" dirty="0" smtClean="0"/>
            </a:br>
            <a:r>
              <a:rPr lang="fr-FR" sz="2200" dirty="0" smtClean="0"/>
              <a:t>(Lundi 7 mai)</a:t>
            </a:r>
            <a:endParaRPr lang="fr-FR" sz="2200" dirty="0"/>
          </a:p>
        </p:txBody>
      </p:sp>
      <p:sp>
        <p:nvSpPr>
          <p:cNvPr id="3" name="Espace réservé du contenu 2"/>
          <p:cNvSpPr>
            <a:spLocks noGrp="1"/>
          </p:cNvSpPr>
          <p:nvPr>
            <p:ph idx="1"/>
          </p:nvPr>
        </p:nvSpPr>
        <p:spPr>
          <a:xfrm>
            <a:off x="0" y="1142984"/>
            <a:ext cx="5249712" cy="2116234"/>
          </a:xfrm>
        </p:spPr>
        <p:txBody>
          <a:bodyPr>
            <a:normAutofit/>
          </a:bodyPr>
          <a:lstStyle/>
          <a:p>
            <a:pPr lvl="1"/>
            <a:r>
              <a:rPr lang="fr-FR" sz="1700" dirty="0" smtClean="0">
                <a:solidFill>
                  <a:schemeClr val="tx2"/>
                </a:solidFill>
                <a:latin typeface="+mj-lt"/>
                <a:ea typeface="+mj-ea"/>
                <a:cs typeface="+mj-cs"/>
              </a:rPr>
              <a:t>One World Trade Center :</a:t>
            </a:r>
            <a:r>
              <a:rPr lang="fr-FR" sz="1600" dirty="0" smtClean="0"/>
              <a:t> </a:t>
            </a:r>
            <a:r>
              <a:rPr lang="fr-FR" dirty="0" smtClean="0"/>
              <a:t>plus haute tour de</a:t>
            </a:r>
          </a:p>
          <a:p>
            <a:pPr lvl="1">
              <a:buNone/>
            </a:pPr>
            <a:r>
              <a:rPr lang="fr-FR" dirty="0" smtClean="0"/>
              <a:t>   New York (1776 pieds de haut) construite sur l’emplacement des </a:t>
            </a:r>
            <a:r>
              <a:rPr lang="fr-FR" dirty="0" err="1" smtClean="0"/>
              <a:t>Twin</a:t>
            </a:r>
            <a:r>
              <a:rPr lang="fr-FR" dirty="0" smtClean="0"/>
              <a:t> </a:t>
            </a:r>
            <a:r>
              <a:rPr lang="fr-FR" dirty="0" err="1" smtClean="0"/>
              <a:t>Towers</a:t>
            </a:r>
            <a:r>
              <a:rPr lang="fr-FR" dirty="0" smtClean="0"/>
              <a:t>.</a:t>
            </a:r>
            <a:r>
              <a:rPr lang="fr-FR" dirty="0" smtClean="0">
                <a:solidFill>
                  <a:schemeClr val="tx2"/>
                </a:solidFill>
                <a:latin typeface="+mj-lt"/>
                <a:ea typeface="+mj-ea"/>
                <a:cs typeface="+mj-cs"/>
              </a:rPr>
              <a:t> </a:t>
            </a:r>
            <a:r>
              <a:rPr lang="fr-FR" dirty="0" err="1" smtClean="0"/>
              <a:t>Ground</a:t>
            </a:r>
            <a:r>
              <a:rPr lang="fr-FR" dirty="0" smtClean="0"/>
              <a:t> </a:t>
            </a:r>
            <a:r>
              <a:rPr lang="fr-FR" dirty="0" err="1" smtClean="0"/>
              <a:t>Zero</a:t>
            </a:r>
            <a:r>
              <a:rPr lang="fr-FR" dirty="0" smtClean="0"/>
              <a:t>, mémorial du 11 septembre 2001. </a:t>
            </a:r>
          </a:p>
          <a:p>
            <a:pPr lvl="1"/>
            <a:r>
              <a:rPr lang="fr-FR" dirty="0" smtClean="0">
                <a:solidFill>
                  <a:schemeClr val="tx2"/>
                </a:solidFill>
              </a:rPr>
              <a:t>Empire State Building : </a:t>
            </a:r>
            <a:r>
              <a:rPr lang="fr-FR" dirty="0" smtClean="0"/>
              <a:t>Visite nocturne</a:t>
            </a:r>
          </a:p>
          <a:p>
            <a:pPr lvl="1"/>
            <a:r>
              <a:rPr lang="fr-FR" dirty="0" smtClean="0">
                <a:solidFill>
                  <a:schemeClr val="tx2"/>
                </a:solidFill>
              </a:rPr>
              <a:t>Pier 17</a:t>
            </a:r>
            <a:endParaRPr lang="fr-FR" dirty="0">
              <a:solidFill>
                <a:schemeClr val="tx2"/>
              </a:solidFill>
            </a:endParaRPr>
          </a:p>
          <a:p>
            <a:pPr lvl="1"/>
            <a:endParaRPr lang="fr-FR" dirty="0" smtClean="0"/>
          </a:p>
          <a:p>
            <a:pPr lvl="1"/>
            <a:endParaRPr lang="fr-FR" dirty="0"/>
          </a:p>
          <a:p>
            <a:pPr lvl="1"/>
            <a:endParaRPr lang="fr-FR" dirty="0" smtClean="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2" y="142852"/>
            <a:ext cx="1743075"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descr="http://www.snopes.com/wp-content/uploads/2015/08/empire-tiger.jpg"/>
          <p:cNvPicPr>
            <a:picLocks noChangeAspect="1" noChangeArrowheads="1"/>
          </p:cNvPicPr>
          <p:nvPr/>
        </p:nvPicPr>
        <p:blipFill>
          <a:blip r:embed="rId4" cstate="print"/>
          <a:srcRect/>
          <a:stretch>
            <a:fillRect/>
          </a:stretch>
        </p:blipFill>
        <p:spPr bwMode="auto">
          <a:xfrm>
            <a:off x="500034" y="5004464"/>
            <a:ext cx="2779049" cy="1853536"/>
          </a:xfrm>
          <a:prstGeom prst="rect">
            <a:avLst/>
          </a:prstGeom>
          <a:noFill/>
        </p:spPr>
      </p:pic>
      <p:pic>
        <p:nvPicPr>
          <p:cNvPr id="14342" name="Picture 6" descr="Afficher l'image d'origine"/>
          <p:cNvPicPr>
            <a:picLocks noChangeAspect="1" noChangeArrowheads="1"/>
          </p:cNvPicPr>
          <p:nvPr/>
        </p:nvPicPr>
        <p:blipFill>
          <a:blip r:embed="rId5" cstate="print"/>
          <a:srcRect/>
          <a:stretch>
            <a:fillRect/>
          </a:stretch>
        </p:blipFill>
        <p:spPr bwMode="auto">
          <a:xfrm>
            <a:off x="214282" y="3214686"/>
            <a:ext cx="2571723" cy="1928793"/>
          </a:xfrm>
          <a:prstGeom prst="rect">
            <a:avLst/>
          </a:prstGeom>
          <a:noFill/>
        </p:spPr>
      </p:pic>
      <p:pic>
        <p:nvPicPr>
          <p:cNvPr id="14345" name="Picture 9"/>
          <p:cNvPicPr>
            <a:picLocks noChangeAspect="1" noChangeArrowheads="1"/>
          </p:cNvPicPr>
          <p:nvPr/>
        </p:nvPicPr>
        <p:blipFill>
          <a:blip r:embed="rId6"/>
          <a:srcRect/>
          <a:stretch>
            <a:fillRect/>
          </a:stretch>
        </p:blipFill>
        <p:spPr bwMode="auto">
          <a:xfrm>
            <a:off x="2357422" y="2714620"/>
            <a:ext cx="2118138" cy="3181360"/>
          </a:xfrm>
          <a:prstGeom prst="rect">
            <a:avLst/>
          </a:prstGeom>
          <a:noFill/>
          <a:ln w="9525">
            <a:noFill/>
            <a:miter lim="800000"/>
            <a:headEnd/>
            <a:tailEnd/>
          </a:ln>
          <a:effectLst/>
        </p:spPr>
      </p:pic>
      <p:sp>
        <p:nvSpPr>
          <p:cNvPr id="9" name="ZoneTexte 8"/>
          <p:cNvSpPr txBox="1"/>
          <p:nvPr/>
        </p:nvSpPr>
        <p:spPr>
          <a:xfrm>
            <a:off x="5072066" y="4286256"/>
            <a:ext cx="3571868" cy="646331"/>
          </a:xfrm>
          <a:prstGeom prst="rect">
            <a:avLst/>
          </a:prstGeom>
          <a:noFill/>
        </p:spPr>
        <p:txBody>
          <a:bodyPr wrap="square" rtlCol="0">
            <a:spAutoFit/>
          </a:bodyPr>
          <a:lstStyle/>
          <a:p>
            <a:pPr marL="6350" lvl="1"/>
            <a:r>
              <a:rPr lang="fr-FR" dirty="0" smtClean="0">
                <a:solidFill>
                  <a:schemeClr val="tx2"/>
                </a:solidFill>
              </a:rPr>
              <a:t>Wall Street : </a:t>
            </a:r>
            <a:r>
              <a:rPr lang="fr-FR" dirty="0" smtClean="0"/>
              <a:t>Quartier des affaires</a:t>
            </a:r>
          </a:p>
          <a:p>
            <a:pPr marL="6350" lvl="1"/>
            <a:r>
              <a:rPr lang="fr-FR" dirty="0" smtClean="0"/>
              <a:t>                     </a:t>
            </a:r>
            <a:r>
              <a:rPr lang="fr-FR" dirty="0" err="1" smtClean="0"/>
              <a:t>Charging</a:t>
            </a:r>
            <a:r>
              <a:rPr lang="fr-FR" dirty="0" smtClean="0"/>
              <a:t> Bull</a:t>
            </a:r>
          </a:p>
        </p:txBody>
      </p:sp>
      <p:pic>
        <p:nvPicPr>
          <p:cNvPr id="1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9520" y="4929198"/>
            <a:ext cx="1484273" cy="1928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9124" y="5000636"/>
            <a:ext cx="3086100"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8197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0"/>
            <a:ext cx="2347912" cy="936104"/>
          </a:xfrm>
          <a:prstGeom prst="rect">
            <a:avLst/>
          </a:prstGeom>
        </p:spPr>
        <p:txBody>
          <a:bodyP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000" b="0" i="0" u="none" strike="noStrike" kern="1200" cap="none" spc="0" normalizeH="0" baseline="0" noProof="0" dirty="0" smtClean="0">
                <a:ln>
                  <a:noFill/>
                </a:ln>
                <a:solidFill>
                  <a:schemeClr val="tx2"/>
                </a:solidFill>
                <a:effectLst/>
                <a:uLnTx/>
                <a:uFillTx/>
                <a:latin typeface="+mj-lt"/>
                <a:ea typeface="+mj-ea"/>
                <a:cs typeface="+mj-cs"/>
              </a:rPr>
              <a:t>Jour 1 </a:t>
            </a:r>
            <a:r>
              <a:rPr kumimoji="0" lang="fr-FR" sz="2200" b="0" i="0" u="none" strike="noStrike" kern="1200" cap="none" spc="0" normalizeH="0" baseline="0" noProof="0" dirty="0" smtClean="0">
                <a:ln>
                  <a:noFill/>
                </a:ln>
                <a:solidFill>
                  <a:schemeClr val="tx2"/>
                </a:solidFill>
                <a:effectLst/>
                <a:uLnTx/>
                <a:uFillTx/>
                <a:latin typeface="+mj-lt"/>
                <a:ea typeface="+mj-ea"/>
                <a:cs typeface="+mj-cs"/>
              </a:rPr>
              <a:t>(Lundi</a:t>
            </a:r>
            <a:r>
              <a:rPr kumimoji="0" lang="fr-FR" sz="2200" b="0" i="0" u="none" strike="noStrike" kern="1200" cap="none" spc="0" normalizeH="0" noProof="0" dirty="0" smtClean="0">
                <a:ln>
                  <a:noFill/>
                </a:ln>
                <a:solidFill>
                  <a:schemeClr val="tx2"/>
                </a:solidFill>
                <a:effectLst/>
                <a:uLnTx/>
                <a:uFillTx/>
                <a:latin typeface="+mj-lt"/>
                <a:ea typeface="+mj-ea"/>
                <a:cs typeface="+mj-cs"/>
              </a:rPr>
              <a:t> 7</a:t>
            </a:r>
            <a:r>
              <a:rPr lang="fr-FR" sz="2200" dirty="0" smtClean="0">
                <a:solidFill>
                  <a:schemeClr val="tx2"/>
                </a:solidFill>
                <a:latin typeface="+mj-lt"/>
                <a:ea typeface="+mj-ea"/>
                <a:cs typeface="+mj-cs"/>
              </a:rPr>
              <a:t> mai</a:t>
            </a:r>
            <a:r>
              <a:rPr kumimoji="0" lang="fr-FR" sz="2200" b="0" i="0" u="none" strike="noStrike" kern="1200" cap="none" spc="0" normalizeH="0" baseline="0" noProof="0" dirty="0" smtClean="0">
                <a:ln>
                  <a:noFill/>
                </a:ln>
                <a:solidFill>
                  <a:schemeClr val="tx2"/>
                </a:solidFill>
                <a:effectLst/>
                <a:uLnTx/>
                <a:uFillTx/>
                <a:latin typeface="+mj-lt"/>
                <a:ea typeface="+mj-ea"/>
                <a:cs typeface="+mj-cs"/>
              </a:rPr>
              <a:t>)</a:t>
            </a:r>
            <a:endParaRPr kumimoji="0" lang="fr-FR" sz="2200" b="0" i="0" u="none" strike="noStrike" kern="1200" cap="none" spc="0" normalizeH="0" baseline="0" noProof="0" dirty="0">
              <a:ln>
                <a:noFill/>
              </a:ln>
              <a:solidFill>
                <a:schemeClr val="tx2"/>
              </a:solidFill>
              <a:effectLst/>
              <a:uLnTx/>
              <a:uFillTx/>
              <a:latin typeface="+mj-lt"/>
              <a:ea typeface="+mj-ea"/>
              <a:cs typeface="+mj-cs"/>
            </a:endParaRPr>
          </a:p>
        </p:txBody>
      </p:sp>
      <p:pic>
        <p:nvPicPr>
          <p:cNvPr id="4" name="Image 3"/>
          <p:cNvPicPr/>
          <p:nvPr/>
        </p:nvPicPr>
        <p:blipFill>
          <a:blip r:embed="rId2"/>
          <a:srcRect/>
          <a:stretch>
            <a:fillRect/>
          </a:stretch>
        </p:blipFill>
        <p:spPr bwMode="auto">
          <a:xfrm>
            <a:off x="3071802" y="571480"/>
            <a:ext cx="3571900" cy="6143668"/>
          </a:xfrm>
          <a:prstGeom prst="rect">
            <a:avLst/>
          </a:prstGeom>
          <a:noFill/>
          <a:ln w="9525">
            <a:noFill/>
            <a:miter lim="800000"/>
            <a:headEnd/>
            <a:tailEnd/>
          </a:ln>
        </p:spPr>
      </p:pic>
      <p:sp>
        <p:nvSpPr>
          <p:cNvPr id="1033" name="Text Box 9"/>
          <p:cNvSpPr txBox="1">
            <a:spLocks noChangeArrowheads="1"/>
          </p:cNvSpPr>
          <p:nvPr/>
        </p:nvSpPr>
        <p:spPr bwMode="auto">
          <a:xfrm>
            <a:off x="6929454" y="2428868"/>
            <a:ext cx="1977534" cy="85725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smtClean="0">
                <a:ln>
                  <a:noFill/>
                </a:ln>
                <a:solidFill>
                  <a:schemeClr val="bg1"/>
                </a:solidFill>
                <a:effectLst/>
                <a:cs typeface="Arial" pitchFamily="34" charset="0"/>
              </a:rPr>
              <a:t>Visite</a:t>
            </a:r>
            <a:r>
              <a:rPr kumimoji="0" lang="en-US" b="0" i="0" u="none" strike="noStrike" cap="none" normalizeH="0" baseline="0" dirty="0" smtClean="0">
                <a:ln>
                  <a:noFill/>
                </a:ln>
                <a:solidFill>
                  <a:schemeClr val="bg1"/>
                </a:solidFill>
                <a:effectLst/>
                <a:cs typeface="Arial" pitchFamily="34" charset="0"/>
              </a:rPr>
              <a:t> nocturne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cs typeface="Arial" pitchFamily="34" charset="0"/>
              </a:rPr>
              <a:t>Empire State Building</a:t>
            </a:r>
            <a:endParaRPr kumimoji="0" lang="fr-FR" b="0" i="0" u="none" strike="noStrike" cap="none" normalizeH="0" baseline="0" dirty="0" smtClean="0">
              <a:ln>
                <a:noFill/>
              </a:ln>
              <a:solidFill>
                <a:schemeClr val="bg1"/>
              </a:solidFill>
              <a:effectLst/>
              <a:cs typeface="Arial" pitchFamily="34" charset="0"/>
            </a:endParaRPr>
          </a:p>
        </p:txBody>
      </p:sp>
      <p:cxnSp>
        <p:nvCxnSpPr>
          <p:cNvPr id="1035" name="AutoShape 11"/>
          <p:cNvCxnSpPr>
            <a:cxnSpLocks noChangeShapeType="1"/>
          </p:cNvCxnSpPr>
          <p:nvPr/>
        </p:nvCxnSpPr>
        <p:spPr bwMode="auto">
          <a:xfrm flipV="1">
            <a:off x="5072066" y="2857497"/>
            <a:ext cx="2071702" cy="142875"/>
          </a:xfrm>
          <a:prstGeom prst="straightConnector1">
            <a:avLst/>
          </a:prstGeom>
          <a:noFill/>
          <a:ln w="9525">
            <a:solidFill>
              <a:srgbClr val="000000"/>
            </a:solidFill>
            <a:round/>
            <a:headEnd/>
            <a:tailEnd type="triangle" w="med" len="med"/>
          </a:ln>
        </p:spPr>
      </p:cxnSp>
      <p:sp>
        <p:nvSpPr>
          <p:cNvPr id="1037" name="Text Box 13"/>
          <p:cNvSpPr txBox="1">
            <a:spLocks noChangeArrowheads="1"/>
          </p:cNvSpPr>
          <p:nvPr/>
        </p:nvSpPr>
        <p:spPr bwMode="auto">
          <a:xfrm>
            <a:off x="1000100" y="4857760"/>
            <a:ext cx="1660966" cy="64294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bg1"/>
                </a:solidFill>
                <a:effectLst/>
                <a:cs typeface="Arial" pitchFamily="34" charset="0"/>
              </a:rPr>
              <a:t>One World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bg1"/>
                </a:solidFill>
                <a:effectLst/>
                <a:cs typeface="Arial" pitchFamily="34" charset="0"/>
              </a:rPr>
              <a:t>Trade Center</a:t>
            </a:r>
          </a:p>
        </p:txBody>
      </p:sp>
      <p:cxnSp>
        <p:nvCxnSpPr>
          <p:cNvPr id="1038" name="AutoShape 14"/>
          <p:cNvCxnSpPr>
            <a:cxnSpLocks noChangeShapeType="1"/>
          </p:cNvCxnSpPr>
          <p:nvPr/>
        </p:nvCxnSpPr>
        <p:spPr bwMode="auto">
          <a:xfrm rot="10800000">
            <a:off x="2500298" y="5143512"/>
            <a:ext cx="1079502" cy="500068"/>
          </a:xfrm>
          <a:prstGeom prst="straightConnector1">
            <a:avLst/>
          </a:prstGeom>
          <a:noFill/>
          <a:ln w="9525">
            <a:solidFill>
              <a:srgbClr val="000000"/>
            </a:solidFill>
            <a:round/>
            <a:headEnd/>
            <a:tailEnd type="triangle" w="med" len="med"/>
          </a:ln>
        </p:spPr>
      </p:cxnSp>
      <p:sp>
        <p:nvSpPr>
          <p:cNvPr id="1039" name="Text Box 15"/>
          <p:cNvSpPr txBox="1">
            <a:spLocks noChangeArrowheads="1"/>
          </p:cNvSpPr>
          <p:nvPr/>
        </p:nvSpPr>
        <p:spPr bwMode="auto">
          <a:xfrm>
            <a:off x="6858016" y="4929198"/>
            <a:ext cx="1545691" cy="7143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ysClr val="windowText" lastClr="000000"/>
                </a:solidFill>
                <a:effectLst/>
                <a:cs typeface="Arial" pitchFamily="34" charset="0"/>
              </a:rPr>
              <a:t>Dîner </a:t>
            </a:r>
            <a:r>
              <a:rPr kumimoji="0" lang="fr-FR" b="0" i="0" u="none" strike="noStrike" cap="none" normalizeH="0" baseline="0" dirty="0" err="1" smtClean="0">
                <a:ln>
                  <a:noFill/>
                </a:ln>
                <a:solidFill>
                  <a:sysClr val="windowText" lastClr="000000"/>
                </a:solidFill>
                <a:effectLst/>
                <a:cs typeface="Arial" pitchFamily="34" charset="0"/>
              </a:rPr>
              <a:t>Peking</a:t>
            </a:r>
            <a:endParaRPr kumimoji="0" lang="fr-FR" b="0" i="0" u="none" strike="noStrike" cap="none" normalizeH="0" baseline="0" dirty="0" smtClean="0">
              <a:ln>
                <a:noFill/>
              </a:ln>
              <a:solidFill>
                <a:sysClr val="windowText" lastClr="000000"/>
              </a:solidFill>
              <a:effectLst/>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b="0" i="0" u="none" strike="noStrike" cap="none" normalizeH="0" baseline="0" dirty="0" smtClean="0">
                <a:ln>
                  <a:noFill/>
                </a:ln>
                <a:solidFill>
                  <a:sysClr val="windowText" lastClr="000000"/>
                </a:solidFill>
                <a:effectLst/>
                <a:cs typeface="Arial" pitchFamily="34" charset="0"/>
              </a:rPr>
              <a:t> </a:t>
            </a:r>
            <a:r>
              <a:rPr kumimoji="0" lang="fr-FR" b="0" i="0" u="none" strike="noStrike" cap="none" normalizeH="0" baseline="0" dirty="0" err="1" smtClean="0">
                <a:ln>
                  <a:noFill/>
                </a:ln>
                <a:solidFill>
                  <a:sysClr val="windowText" lastClr="000000"/>
                </a:solidFill>
                <a:effectLst/>
                <a:cs typeface="Arial" pitchFamily="34" charset="0"/>
              </a:rPr>
              <a:t>Duck</a:t>
            </a:r>
            <a:r>
              <a:rPr kumimoji="0" lang="fr-FR" b="0" i="0" u="none" strike="noStrike" cap="none" normalizeH="0" baseline="0" dirty="0" smtClean="0">
                <a:ln>
                  <a:noFill/>
                </a:ln>
                <a:solidFill>
                  <a:sysClr val="windowText" lastClr="000000"/>
                </a:solidFill>
                <a:effectLst/>
                <a:cs typeface="Arial" pitchFamily="34" charset="0"/>
              </a:rPr>
              <a:t> House</a:t>
            </a:r>
          </a:p>
        </p:txBody>
      </p:sp>
      <p:cxnSp>
        <p:nvCxnSpPr>
          <p:cNvPr id="1040" name="AutoShape 16"/>
          <p:cNvCxnSpPr>
            <a:cxnSpLocks noChangeShapeType="1"/>
          </p:cNvCxnSpPr>
          <p:nvPr/>
        </p:nvCxnSpPr>
        <p:spPr bwMode="auto">
          <a:xfrm flipV="1">
            <a:off x="4429124" y="5357826"/>
            <a:ext cx="2571768" cy="71438"/>
          </a:xfrm>
          <a:prstGeom prst="straightConnector1">
            <a:avLst/>
          </a:prstGeom>
          <a:noFill/>
          <a:ln w="9525">
            <a:solidFill>
              <a:srgbClr val="000000"/>
            </a:solidFill>
            <a:round/>
            <a:headEnd/>
            <a:tailEnd type="triangle" w="med" len="med"/>
          </a:ln>
        </p:spPr>
      </p:cxnSp>
      <p:sp>
        <p:nvSpPr>
          <p:cNvPr id="1041" name="Text Box 17"/>
          <p:cNvSpPr txBox="1">
            <a:spLocks noChangeArrowheads="1"/>
          </p:cNvSpPr>
          <p:nvPr/>
        </p:nvSpPr>
        <p:spPr bwMode="auto">
          <a:xfrm>
            <a:off x="500034" y="1928802"/>
            <a:ext cx="2071702" cy="42862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b="1" i="0" u="none" strike="noStrike" cap="none" normalizeH="0" baseline="0" dirty="0" smtClean="0">
                <a:ln>
                  <a:noFill/>
                </a:ln>
                <a:solidFill>
                  <a:srgbClr val="7030A0"/>
                </a:solidFill>
                <a:effectLst/>
                <a:cs typeface="Arial" pitchFamily="34" charset="0"/>
              </a:rPr>
              <a:t>Hôtel </a:t>
            </a:r>
          </a:p>
        </p:txBody>
      </p:sp>
      <p:cxnSp>
        <p:nvCxnSpPr>
          <p:cNvPr id="25" name="AutoShape 11"/>
          <p:cNvCxnSpPr>
            <a:cxnSpLocks noChangeShapeType="1"/>
          </p:cNvCxnSpPr>
          <p:nvPr/>
        </p:nvCxnSpPr>
        <p:spPr bwMode="auto">
          <a:xfrm rot="10800000">
            <a:off x="2500298" y="2143116"/>
            <a:ext cx="2143140" cy="52390"/>
          </a:xfrm>
          <a:prstGeom prst="straightConnector1">
            <a:avLst/>
          </a:prstGeom>
          <a:noFill/>
          <a:ln w="9525">
            <a:solidFill>
              <a:srgbClr val="000000"/>
            </a:solidFill>
            <a:round/>
            <a:headEnd/>
            <a:tailEnd type="triangle" w="med" len="med"/>
          </a:ln>
        </p:spPr>
      </p:cxnSp>
      <p:sp>
        <p:nvSpPr>
          <p:cNvPr id="13" name="Text Box 15"/>
          <p:cNvSpPr txBox="1">
            <a:spLocks noChangeArrowheads="1"/>
          </p:cNvSpPr>
          <p:nvPr/>
        </p:nvSpPr>
        <p:spPr bwMode="auto">
          <a:xfrm>
            <a:off x="6858016" y="6072206"/>
            <a:ext cx="1545691" cy="42862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ysClr val="windowText" lastClr="000000"/>
                </a:solidFill>
                <a:effectLst/>
                <a:cs typeface="Arial" pitchFamily="34" charset="0"/>
              </a:rPr>
              <a:t>Pier 17</a:t>
            </a:r>
          </a:p>
        </p:txBody>
      </p:sp>
      <p:sp>
        <p:nvSpPr>
          <p:cNvPr id="14" name="Text Box 15"/>
          <p:cNvSpPr txBox="1">
            <a:spLocks noChangeArrowheads="1"/>
          </p:cNvSpPr>
          <p:nvPr/>
        </p:nvSpPr>
        <p:spPr bwMode="auto">
          <a:xfrm>
            <a:off x="1000100" y="5715016"/>
            <a:ext cx="1643074" cy="92869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dirty="0" smtClean="0">
                <a:solidFill>
                  <a:sysClr val="windowText" lastClr="000000"/>
                </a:solidFill>
                <a:cs typeface="Arial" pitchFamily="34" charset="0"/>
              </a:rPr>
              <a:t>Wall Street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err="1" smtClean="0">
                <a:ln>
                  <a:noFill/>
                </a:ln>
                <a:solidFill>
                  <a:sysClr val="windowText" lastClr="000000"/>
                </a:solidFill>
                <a:effectLst/>
                <a:cs typeface="Arial" pitchFamily="34" charset="0"/>
              </a:rPr>
              <a:t>Charging</a:t>
            </a:r>
            <a:r>
              <a:rPr kumimoji="0" lang="fr-FR" b="0" i="0" u="none" strike="noStrike" cap="none" normalizeH="0" baseline="0" dirty="0" smtClean="0">
                <a:ln>
                  <a:noFill/>
                </a:ln>
                <a:solidFill>
                  <a:sysClr val="windowText" lastClr="000000"/>
                </a:solidFill>
                <a:effectLst/>
                <a:cs typeface="Arial" pitchFamily="34" charset="0"/>
              </a:rPr>
              <a:t> Bull</a:t>
            </a:r>
          </a:p>
          <a:p>
            <a:pPr marL="0" marR="0" lvl="0" indent="0" algn="ctr" defTabSz="914400" rtl="0" eaLnBrk="1" fontAlgn="base" latinLnBrk="0" hangingPunct="1">
              <a:lnSpc>
                <a:spcPct val="100000"/>
              </a:lnSpc>
              <a:spcBef>
                <a:spcPct val="0"/>
              </a:spcBef>
              <a:spcAft>
                <a:spcPct val="0"/>
              </a:spcAft>
              <a:buClrTx/>
              <a:buSzTx/>
              <a:buFontTx/>
              <a:buNone/>
              <a:tabLst/>
            </a:pPr>
            <a:r>
              <a:rPr lang="fr-FR" dirty="0" smtClean="0">
                <a:solidFill>
                  <a:sysClr val="windowText" lastClr="000000"/>
                </a:solidFill>
                <a:cs typeface="Arial" pitchFamily="34" charset="0"/>
              </a:rPr>
              <a:t>Trinity Church</a:t>
            </a:r>
            <a:endParaRPr kumimoji="0" lang="fr-FR" b="0" i="0" u="none" strike="noStrike" cap="none" normalizeH="0" baseline="0" dirty="0" smtClean="0">
              <a:ln>
                <a:noFill/>
              </a:ln>
              <a:solidFill>
                <a:sysClr val="windowText" lastClr="000000"/>
              </a:solidFill>
              <a:effectLst/>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lang="fr-FR" dirty="0" smtClean="0">
              <a:solidFill>
                <a:sysClr val="windowText" lastClr="000000"/>
              </a:solidFill>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fr-FR" b="0" i="0" u="none" strike="noStrike" cap="none" normalizeH="0" baseline="0" dirty="0" smtClean="0">
              <a:ln>
                <a:noFill/>
              </a:ln>
              <a:solidFill>
                <a:sysClr val="windowText" lastClr="000000"/>
              </a:solidFill>
              <a:effectLst/>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fr-FR" b="0" i="0" u="none" strike="noStrike" cap="none" normalizeH="0" baseline="0" dirty="0" smtClean="0">
              <a:ln>
                <a:noFill/>
              </a:ln>
              <a:solidFill>
                <a:sysClr val="windowText" lastClr="000000"/>
              </a:solidFill>
              <a:effectLst/>
              <a:cs typeface="Arial" pitchFamily="34" charset="0"/>
            </a:endParaRPr>
          </a:p>
        </p:txBody>
      </p:sp>
      <p:cxnSp>
        <p:nvCxnSpPr>
          <p:cNvPr id="17" name="AutoShape 14"/>
          <p:cNvCxnSpPr>
            <a:cxnSpLocks noChangeShapeType="1"/>
          </p:cNvCxnSpPr>
          <p:nvPr/>
        </p:nvCxnSpPr>
        <p:spPr bwMode="auto">
          <a:xfrm rot="10800000">
            <a:off x="2500298" y="5857892"/>
            <a:ext cx="1357322" cy="142876"/>
          </a:xfrm>
          <a:prstGeom prst="straightConnector1">
            <a:avLst/>
          </a:prstGeom>
          <a:noFill/>
          <a:ln w="9525">
            <a:solidFill>
              <a:srgbClr val="000000"/>
            </a:solidFill>
            <a:round/>
            <a:headEnd/>
            <a:tailEnd type="triangle" w="med" len="med"/>
          </a:ln>
        </p:spPr>
      </p:cxnSp>
      <p:cxnSp>
        <p:nvCxnSpPr>
          <p:cNvPr id="19" name="AutoShape 16"/>
          <p:cNvCxnSpPr>
            <a:cxnSpLocks noChangeShapeType="1"/>
          </p:cNvCxnSpPr>
          <p:nvPr/>
        </p:nvCxnSpPr>
        <p:spPr bwMode="auto">
          <a:xfrm>
            <a:off x="4000496" y="6215082"/>
            <a:ext cx="3000396" cy="71438"/>
          </a:xfrm>
          <a:prstGeom prst="straightConnector1">
            <a:avLst/>
          </a:prstGeom>
          <a:noFill/>
          <a:ln w="9525">
            <a:solidFill>
              <a:srgbClr val="000000"/>
            </a:solidFill>
            <a:round/>
            <a:headEnd/>
            <a:tailEnd type="triangle" w="med" len="med"/>
          </a:ln>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2232248" cy="857754"/>
          </a:xfrm>
        </p:spPr>
        <p:txBody>
          <a:bodyPr>
            <a:normAutofit fontScale="90000"/>
          </a:bodyPr>
          <a:lstStyle/>
          <a:p>
            <a:pPr lvl="0"/>
            <a:r>
              <a:rPr lang="fr-FR" dirty="0" smtClean="0"/>
              <a:t>Jour 2</a:t>
            </a:r>
            <a:br>
              <a:rPr lang="fr-FR" dirty="0" smtClean="0"/>
            </a:br>
            <a:r>
              <a:rPr lang="fr-FR" sz="2200" dirty="0" smtClean="0"/>
              <a:t>(Mardi 8 mai)</a:t>
            </a:r>
            <a:endParaRPr lang="fr-FR" dirty="0"/>
          </a:p>
        </p:txBody>
      </p:sp>
      <p:sp>
        <p:nvSpPr>
          <p:cNvPr id="3" name="Espace réservé du contenu 2"/>
          <p:cNvSpPr>
            <a:spLocks noGrp="1"/>
          </p:cNvSpPr>
          <p:nvPr>
            <p:ph idx="1"/>
          </p:nvPr>
        </p:nvSpPr>
        <p:spPr>
          <a:xfrm>
            <a:off x="0" y="5949280"/>
            <a:ext cx="2376264" cy="2304256"/>
          </a:xfrm>
        </p:spPr>
        <p:txBody>
          <a:bodyPr>
            <a:normAutofit/>
          </a:bodyPr>
          <a:lstStyle/>
          <a:p>
            <a:pPr marL="45720" indent="0">
              <a:buNone/>
            </a:pPr>
            <a:r>
              <a:rPr lang="fr-FR" sz="1600" dirty="0" smtClean="0">
                <a:solidFill>
                  <a:schemeClr val="tx2"/>
                </a:solidFill>
                <a:latin typeface="+mj-lt"/>
                <a:ea typeface="+mj-ea"/>
                <a:cs typeface="+mj-cs"/>
              </a:rPr>
              <a:t>Greenwich</a:t>
            </a:r>
          </a:p>
          <a:p>
            <a:pPr marL="45720" indent="0">
              <a:buNone/>
            </a:pPr>
            <a:r>
              <a:rPr lang="fr-FR" sz="1600" dirty="0" err="1" smtClean="0">
                <a:solidFill>
                  <a:schemeClr val="tx2"/>
                </a:solidFill>
                <a:latin typeface="+mj-lt"/>
                <a:ea typeface="+mj-ea"/>
                <a:cs typeface="+mj-cs"/>
              </a:rPr>
              <a:t>Meatpacking</a:t>
            </a:r>
            <a:r>
              <a:rPr lang="fr-FR" sz="1600" dirty="0" smtClean="0">
                <a:solidFill>
                  <a:schemeClr val="tx2"/>
                </a:solidFill>
                <a:latin typeface="+mj-lt"/>
                <a:ea typeface="+mj-ea"/>
                <a:cs typeface="+mj-cs"/>
              </a:rPr>
              <a:t> District (High </a:t>
            </a:r>
            <a:r>
              <a:rPr lang="fr-FR" sz="1600" dirty="0">
                <a:solidFill>
                  <a:schemeClr val="tx2"/>
                </a:solidFill>
                <a:latin typeface="+mj-lt"/>
                <a:ea typeface="+mj-ea"/>
                <a:cs typeface="+mj-cs"/>
              </a:rPr>
              <a:t>L</a:t>
            </a:r>
            <a:r>
              <a:rPr lang="fr-FR" sz="1600" dirty="0" smtClean="0">
                <a:solidFill>
                  <a:schemeClr val="tx2"/>
                </a:solidFill>
                <a:latin typeface="+mj-lt"/>
                <a:ea typeface="+mj-ea"/>
                <a:cs typeface="+mj-cs"/>
              </a:rPr>
              <a:t>ine)</a:t>
            </a:r>
            <a:endParaRPr lang="fr-FR" sz="1600" dirty="0">
              <a:solidFill>
                <a:schemeClr val="tx2"/>
              </a:solidFill>
              <a:latin typeface="+mj-lt"/>
              <a:ea typeface="+mj-ea"/>
              <a:cs typeface="+mj-cs"/>
            </a:endParaRPr>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5685" y="1817797"/>
            <a:ext cx="1753880" cy="982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3214" y="811380"/>
            <a:ext cx="17430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5572132" y="1214422"/>
            <a:ext cx="1775991" cy="338554"/>
          </a:xfrm>
          <a:prstGeom prst="rect">
            <a:avLst/>
          </a:prstGeom>
          <a:noFill/>
        </p:spPr>
        <p:txBody>
          <a:bodyPr wrap="square" rtlCol="0">
            <a:spAutoFit/>
          </a:bodyPr>
          <a:lstStyle/>
          <a:p>
            <a:pPr marL="45720" lvl="0">
              <a:spcBef>
                <a:spcPct val="20000"/>
              </a:spcBef>
              <a:buClr>
                <a:srgbClr val="FF8600"/>
              </a:buClr>
            </a:pPr>
            <a:r>
              <a:rPr lang="fr-FR" sz="1600" dirty="0">
                <a:solidFill>
                  <a:srgbClr val="FF8600"/>
                </a:solidFill>
              </a:rPr>
              <a:t>Top of the </a:t>
            </a:r>
            <a:r>
              <a:rPr lang="fr-FR" sz="1600" dirty="0" smtClean="0">
                <a:solidFill>
                  <a:srgbClr val="FF8600"/>
                </a:solidFill>
              </a:rPr>
              <a:t>Rock</a:t>
            </a:r>
            <a:endParaRPr lang="fr-FR" sz="1600" dirty="0">
              <a:solidFill>
                <a:srgbClr val="FF8600"/>
              </a:solidFill>
            </a:endParaRPr>
          </a:p>
        </p:txBody>
      </p:sp>
      <p:pic>
        <p:nvPicPr>
          <p:cNvPr id="61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7254" y="1406434"/>
            <a:ext cx="2235959" cy="1393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29" y="2704566"/>
            <a:ext cx="26098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32329" y="1556792"/>
            <a:ext cx="1304925" cy="634020"/>
          </a:xfrm>
          <a:prstGeom prst="rect">
            <a:avLst/>
          </a:prstGeom>
          <a:noFill/>
        </p:spPr>
        <p:txBody>
          <a:bodyPr wrap="square" rtlCol="0">
            <a:spAutoFit/>
          </a:bodyPr>
          <a:lstStyle/>
          <a:p>
            <a:pPr marL="45720" lvl="0">
              <a:spcBef>
                <a:spcPct val="20000"/>
              </a:spcBef>
              <a:buClr>
                <a:srgbClr val="FF8600"/>
              </a:buClr>
            </a:pPr>
            <a:r>
              <a:rPr lang="fr-FR" sz="1600" dirty="0">
                <a:solidFill>
                  <a:srgbClr val="FF8600"/>
                </a:solidFill>
              </a:rPr>
              <a:t>Chinatown</a:t>
            </a:r>
          </a:p>
          <a:p>
            <a:pPr marL="45720" lvl="0">
              <a:spcBef>
                <a:spcPct val="20000"/>
              </a:spcBef>
              <a:buClr>
                <a:srgbClr val="FF8600"/>
              </a:buClr>
            </a:pPr>
            <a:r>
              <a:rPr lang="fr-FR" sz="1600" dirty="0" err="1">
                <a:solidFill>
                  <a:srgbClr val="FF8600"/>
                </a:solidFill>
              </a:rPr>
              <a:t>Little</a:t>
            </a:r>
            <a:r>
              <a:rPr lang="fr-FR" sz="1600" dirty="0">
                <a:solidFill>
                  <a:srgbClr val="FF8600"/>
                </a:solidFill>
              </a:rPr>
              <a:t> </a:t>
            </a:r>
            <a:r>
              <a:rPr lang="fr-FR" sz="1600" dirty="0" err="1">
                <a:solidFill>
                  <a:srgbClr val="FF8600"/>
                </a:solidFill>
              </a:rPr>
              <a:t>Italy</a:t>
            </a:r>
            <a:endParaRPr lang="fr-FR" sz="1600" dirty="0">
              <a:solidFill>
                <a:srgbClr val="FF8600"/>
              </a:solidFill>
            </a:endParaRPr>
          </a:p>
        </p:txBody>
      </p:sp>
      <p:pic>
        <p:nvPicPr>
          <p:cNvPr id="615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3625" y="3384746"/>
            <a:ext cx="300037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9242" y="4725144"/>
            <a:ext cx="2273287" cy="1711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4932041" y="5661248"/>
            <a:ext cx="1917202" cy="646331"/>
          </a:xfrm>
          <a:prstGeom prst="rect">
            <a:avLst/>
          </a:prstGeom>
          <a:noFill/>
        </p:spPr>
        <p:txBody>
          <a:bodyPr wrap="square" rtlCol="0">
            <a:spAutoFit/>
          </a:bodyPr>
          <a:lstStyle/>
          <a:p>
            <a:pPr marL="45720" indent="0">
              <a:buNone/>
            </a:pPr>
            <a:r>
              <a:rPr lang="fr-FR" dirty="0" err="1">
                <a:solidFill>
                  <a:schemeClr val="tx2"/>
                </a:solidFill>
              </a:rPr>
              <a:t>Lower</a:t>
            </a:r>
            <a:r>
              <a:rPr lang="fr-FR" dirty="0">
                <a:solidFill>
                  <a:schemeClr val="tx2"/>
                </a:solidFill>
              </a:rPr>
              <a:t> East </a:t>
            </a:r>
            <a:r>
              <a:rPr lang="fr-FR" dirty="0" err="1">
                <a:solidFill>
                  <a:schemeClr val="tx2"/>
                </a:solidFill>
              </a:rPr>
              <a:t>S</a:t>
            </a:r>
            <a:r>
              <a:rPr lang="fr-FR" dirty="0" err="1" smtClean="0">
                <a:solidFill>
                  <a:schemeClr val="tx2"/>
                </a:solidFill>
              </a:rPr>
              <a:t>ide</a:t>
            </a:r>
            <a:endParaRPr lang="fr-FR" dirty="0">
              <a:solidFill>
                <a:schemeClr val="tx2"/>
              </a:solidFill>
            </a:endParaRPr>
          </a:p>
          <a:p>
            <a:pPr marL="45720" indent="0">
              <a:buNone/>
            </a:pPr>
            <a:r>
              <a:rPr lang="fr-FR" dirty="0">
                <a:solidFill>
                  <a:schemeClr val="tx2"/>
                </a:solidFill>
              </a:rPr>
              <a:t>Soho</a:t>
            </a:r>
          </a:p>
        </p:txBody>
      </p:sp>
      <p:pic>
        <p:nvPicPr>
          <p:cNvPr id="615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1116" y="3728977"/>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6"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33993" y="5181148"/>
            <a:ext cx="2156379" cy="1617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7"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376" y="4486510"/>
            <a:ext cx="2642179" cy="138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4702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Text Box 5"/>
          <p:cNvSpPr txBox="1">
            <a:spLocks noChangeArrowheads="1"/>
          </p:cNvSpPr>
          <p:nvPr/>
        </p:nvSpPr>
        <p:spPr bwMode="auto">
          <a:xfrm>
            <a:off x="500002" y="5072074"/>
            <a:ext cx="2428892" cy="50006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bg1"/>
                </a:solidFill>
                <a:effectLst/>
                <a:cs typeface="Arial" pitchFamily="34" charset="0"/>
              </a:rPr>
              <a:t>Diner </a:t>
            </a:r>
            <a:r>
              <a:rPr kumimoji="0" lang="fr-FR" sz="2000" b="0" i="0" u="none" strike="noStrike" cap="none" normalizeH="0" baseline="0" dirty="0" err="1" smtClean="0">
                <a:ln>
                  <a:noFill/>
                </a:ln>
                <a:solidFill>
                  <a:schemeClr val="bg1"/>
                </a:solidFill>
                <a:effectLst/>
                <a:cs typeface="Arial" pitchFamily="34" charset="0"/>
              </a:rPr>
              <a:t>Grotta</a:t>
            </a:r>
            <a:r>
              <a:rPr kumimoji="0" lang="fr-FR" sz="2000" b="0" i="0" u="none" strike="noStrike" cap="none" normalizeH="0" baseline="0" dirty="0" smtClean="0">
                <a:ln>
                  <a:noFill/>
                </a:ln>
                <a:solidFill>
                  <a:schemeClr val="bg1"/>
                </a:solidFill>
                <a:effectLst/>
                <a:cs typeface="Arial" pitchFamily="34" charset="0"/>
              </a:rPr>
              <a:t> </a:t>
            </a:r>
            <a:r>
              <a:rPr kumimoji="0" lang="fr-FR" sz="2000" b="0" i="0" u="none" strike="noStrike" cap="none" normalizeH="0" baseline="0" dirty="0" err="1" smtClean="0">
                <a:ln>
                  <a:noFill/>
                </a:ln>
                <a:solidFill>
                  <a:schemeClr val="bg1"/>
                </a:solidFill>
                <a:effectLst/>
                <a:cs typeface="Arial" pitchFamily="34" charset="0"/>
              </a:rPr>
              <a:t>Azzura</a:t>
            </a:r>
            <a:endParaRPr kumimoji="0" lang="fr-FR" sz="2000" b="0" i="0" u="none" strike="noStrike" cap="none" normalizeH="0" baseline="0" dirty="0" smtClean="0">
              <a:ln>
                <a:noFill/>
              </a:ln>
              <a:solidFill>
                <a:schemeClr val="bg1"/>
              </a:solidFill>
              <a:effectLst/>
              <a:cs typeface="Arial" pitchFamily="34" charset="0"/>
            </a:endParaRPr>
          </a:p>
        </p:txBody>
      </p:sp>
      <p:sp>
        <p:nvSpPr>
          <p:cNvPr id="1041" name="Text Box 17"/>
          <p:cNvSpPr txBox="1">
            <a:spLocks noChangeArrowheads="1"/>
          </p:cNvSpPr>
          <p:nvPr/>
        </p:nvSpPr>
        <p:spPr bwMode="auto">
          <a:xfrm>
            <a:off x="1071506" y="1857364"/>
            <a:ext cx="1879605" cy="78581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fr-FR" sz="2000" dirty="0" smtClean="0">
                <a:solidFill>
                  <a:schemeClr val="bg1"/>
                </a:solidFill>
              </a:rPr>
              <a:t>The High Line</a:t>
            </a:r>
          </a:p>
          <a:p>
            <a:pPr lvl="0" algn="ctr" fontAlgn="base">
              <a:spcBef>
                <a:spcPct val="0"/>
              </a:spcBef>
              <a:spcAft>
                <a:spcPts val="1000"/>
              </a:spcAft>
            </a:pPr>
            <a:r>
              <a:rPr lang="fr-FR" sz="2000" dirty="0" smtClean="0">
                <a:solidFill>
                  <a:schemeClr val="bg1"/>
                </a:solidFill>
                <a:cs typeface="Arial" pitchFamily="34" charset="0"/>
              </a:rPr>
              <a:t>a</a:t>
            </a:r>
            <a:r>
              <a:rPr kumimoji="0" lang="fr-FR" sz="2000" b="0" i="0" u="none" strike="noStrike" cap="none" normalizeH="0" baseline="0" dirty="0" smtClean="0">
                <a:ln>
                  <a:noFill/>
                </a:ln>
                <a:solidFill>
                  <a:schemeClr val="bg1"/>
                </a:solidFill>
                <a:effectLst/>
                <a:cs typeface="Arial" pitchFamily="34" charset="0"/>
              </a:rPr>
              <a:t>nd Chelsea</a:t>
            </a:r>
          </a:p>
        </p:txBody>
      </p:sp>
      <p:sp>
        <p:nvSpPr>
          <p:cNvPr id="2" name="Titre 1"/>
          <p:cNvSpPr txBox="1">
            <a:spLocks/>
          </p:cNvSpPr>
          <p:nvPr/>
        </p:nvSpPr>
        <p:spPr>
          <a:xfrm>
            <a:off x="0" y="0"/>
            <a:ext cx="2347912" cy="936104"/>
          </a:xfrm>
          <a:prstGeom prst="rect">
            <a:avLst/>
          </a:prstGeom>
        </p:spPr>
        <p:txBody>
          <a:bodyP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000" b="0" i="0" u="none" strike="noStrike" kern="1200" cap="none" spc="0" normalizeH="0" baseline="0" noProof="0" dirty="0" smtClean="0">
                <a:ln>
                  <a:noFill/>
                </a:ln>
                <a:solidFill>
                  <a:schemeClr val="tx2"/>
                </a:solidFill>
                <a:effectLst/>
                <a:uLnTx/>
                <a:uFillTx/>
                <a:latin typeface="+mj-lt"/>
                <a:ea typeface="+mj-ea"/>
                <a:cs typeface="+mj-cs"/>
              </a:rPr>
              <a:t>Jour 2</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200" b="0" i="0" u="none" strike="noStrike" kern="1200" cap="none" spc="0" normalizeH="0" baseline="0" noProof="0" dirty="0" smtClean="0">
                <a:ln>
                  <a:noFill/>
                </a:ln>
                <a:solidFill>
                  <a:schemeClr val="tx2"/>
                </a:solidFill>
                <a:effectLst/>
                <a:uLnTx/>
                <a:uFillTx/>
                <a:latin typeface="+mj-lt"/>
                <a:ea typeface="+mj-ea"/>
                <a:cs typeface="+mj-cs"/>
              </a:rPr>
              <a:t>(</a:t>
            </a:r>
            <a:r>
              <a:rPr lang="fr-FR" sz="2200" dirty="0" smtClean="0">
                <a:solidFill>
                  <a:schemeClr val="tx2"/>
                </a:solidFill>
                <a:latin typeface="+mj-lt"/>
                <a:ea typeface="+mj-ea"/>
                <a:cs typeface="+mj-cs"/>
              </a:rPr>
              <a:t>Mar</a:t>
            </a:r>
            <a:r>
              <a:rPr kumimoji="0" lang="fr-FR" sz="2200" b="0" i="0" u="none" strike="noStrike" kern="1200" cap="none" spc="0" normalizeH="0" baseline="0" noProof="0" dirty="0" smtClean="0">
                <a:ln>
                  <a:noFill/>
                </a:ln>
                <a:solidFill>
                  <a:schemeClr val="tx2"/>
                </a:solidFill>
                <a:effectLst/>
                <a:uLnTx/>
                <a:uFillTx/>
                <a:latin typeface="+mj-lt"/>
                <a:ea typeface="+mj-ea"/>
                <a:cs typeface="+mj-cs"/>
              </a:rPr>
              <a:t>di </a:t>
            </a:r>
            <a:r>
              <a:rPr lang="fr-FR" sz="2200" dirty="0" smtClean="0">
                <a:solidFill>
                  <a:schemeClr val="tx2"/>
                </a:solidFill>
                <a:latin typeface="+mj-lt"/>
                <a:ea typeface="+mj-ea"/>
                <a:cs typeface="+mj-cs"/>
              </a:rPr>
              <a:t>8 mai</a:t>
            </a:r>
            <a:r>
              <a:rPr kumimoji="0" lang="fr-FR" sz="2200" b="0" i="0" u="none" strike="noStrike" kern="1200" cap="none" spc="0" normalizeH="0" baseline="0" noProof="0" dirty="0" smtClean="0">
                <a:ln>
                  <a:noFill/>
                </a:ln>
                <a:solidFill>
                  <a:schemeClr val="tx2"/>
                </a:solidFill>
                <a:effectLst/>
                <a:uLnTx/>
                <a:uFillTx/>
                <a:latin typeface="+mj-lt"/>
                <a:ea typeface="+mj-ea"/>
                <a:cs typeface="+mj-cs"/>
              </a:rPr>
              <a:t>)</a:t>
            </a:r>
            <a:endParaRPr kumimoji="0" lang="fr-FR" sz="2200" b="0" i="0" u="none" strike="noStrike" kern="1200" cap="none" spc="0" normalizeH="0" baseline="0" noProof="0" dirty="0">
              <a:ln>
                <a:noFill/>
              </a:ln>
              <a:solidFill>
                <a:schemeClr val="tx2"/>
              </a:solidFill>
              <a:effectLst/>
              <a:uLnTx/>
              <a:uFillTx/>
              <a:latin typeface="+mj-lt"/>
              <a:ea typeface="+mj-ea"/>
              <a:cs typeface="+mj-cs"/>
            </a:endParaRPr>
          </a:p>
        </p:txBody>
      </p:sp>
      <p:pic>
        <p:nvPicPr>
          <p:cNvPr id="4" name="Image 3"/>
          <p:cNvPicPr/>
          <p:nvPr/>
        </p:nvPicPr>
        <p:blipFill>
          <a:blip r:embed="rId2"/>
          <a:srcRect/>
          <a:stretch>
            <a:fillRect/>
          </a:stretch>
        </p:blipFill>
        <p:spPr bwMode="auto">
          <a:xfrm>
            <a:off x="3071802" y="571480"/>
            <a:ext cx="3571900" cy="6143668"/>
          </a:xfrm>
          <a:prstGeom prst="rect">
            <a:avLst/>
          </a:prstGeom>
          <a:noFill/>
          <a:ln w="9525">
            <a:noFill/>
            <a:miter lim="800000"/>
            <a:headEnd/>
            <a:tailEnd/>
          </a:ln>
        </p:spPr>
      </p:pic>
      <p:sp>
        <p:nvSpPr>
          <p:cNvPr id="1033" name="Text Box 9"/>
          <p:cNvSpPr txBox="1">
            <a:spLocks noChangeArrowheads="1"/>
          </p:cNvSpPr>
          <p:nvPr/>
        </p:nvSpPr>
        <p:spPr bwMode="auto">
          <a:xfrm>
            <a:off x="6929454" y="2000240"/>
            <a:ext cx="2000264" cy="42862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lang="fr-FR" sz="2000" dirty="0" smtClean="0">
                <a:solidFill>
                  <a:schemeClr val="bg1"/>
                </a:solidFill>
              </a:rPr>
              <a:t>Top of the Rock</a:t>
            </a:r>
            <a:endParaRPr kumimoji="0" lang="fr-FR" sz="2000" b="0" i="0" u="none" strike="noStrike" cap="none" normalizeH="0" baseline="0" dirty="0" smtClean="0">
              <a:ln>
                <a:noFill/>
              </a:ln>
              <a:solidFill>
                <a:schemeClr val="bg1"/>
              </a:solidFill>
              <a:effectLst/>
              <a:cs typeface="Arial" pitchFamily="34" charset="0"/>
            </a:endParaRPr>
          </a:p>
        </p:txBody>
      </p:sp>
      <p:cxnSp>
        <p:nvCxnSpPr>
          <p:cNvPr id="1035" name="AutoShape 11"/>
          <p:cNvCxnSpPr>
            <a:cxnSpLocks noChangeShapeType="1"/>
          </p:cNvCxnSpPr>
          <p:nvPr/>
        </p:nvCxnSpPr>
        <p:spPr bwMode="auto">
          <a:xfrm>
            <a:off x="5500694" y="2285992"/>
            <a:ext cx="1571636" cy="1588"/>
          </a:xfrm>
          <a:prstGeom prst="straightConnector1">
            <a:avLst/>
          </a:prstGeom>
          <a:noFill/>
          <a:ln w="9525">
            <a:solidFill>
              <a:srgbClr val="000000"/>
            </a:solidFill>
            <a:round/>
            <a:headEnd/>
            <a:tailEnd type="triangle" w="med" len="med"/>
          </a:ln>
        </p:spPr>
      </p:cxnSp>
      <p:sp>
        <p:nvSpPr>
          <p:cNvPr id="1037" name="Text Box 13"/>
          <p:cNvSpPr txBox="1">
            <a:spLocks noChangeArrowheads="1"/>
          </p:cNvSpPr>
          <p:nvPr/>
        </p:nvSpPr>
        <p:spPr bwMode="auto">
          <a:xfrm>
            <a:off x="1000068" y="2857496"/>
            <a:ext cx="1928826" cy="7143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lang="fr-FR" sz="2000" dirty="0" err="1" smtClean="0">
                <a:solidFill>
                  <a:schemeClr val="bg1"/>
                </a:solidFill>
              </a:rPr>
              <a:t>Meatpacking</a:t>
            </a:r>
            <a:r>
              <a:rPr lang="fr-FR" sz="2000" dirty="0" smtClean="0">
                <a:solidFill>
                  <a:schemeClr val="bg1"/>
                </a:solidFill>
              </a:rPr>
              <a:t> District</a:t>
            </a:r>
            <a:endParaRPr kumimoji="0" lang="fr-FR" sz="2000" b="0" i="0" u="none" strike="noStrike" cap="none" normalizeH="0" baseline="0" dirty="0" smtClean="0">
              <a:ln>
                <a:noFill/>
              </a:ln>
              <a:solidFill>
                <a:schemeClr val="bg1"/>
              </a:solidFill>
              <a:effectLst/>
              <a:cs typeface="Arial" pitchFamily="34" charset="0"/>
            </a:endParaRPr>
          </a:p>
        </p:txBody>
      </p:sp>
      <p:cxnSp>
        <p:nvCxnSpPr>
          <p:cNvPr id="1038" name="AutoShape 14"/>
          <p:cNvCxnSpPr>
            <a:cxnSpLocks noChangeShapeType="1"/>
          </p:cNvCxnSpPr>
          <p:nvPr/>
        </p:nvCxnSpPr>
        <p:spPr bwMode="auto">
          <a:xfrm rot="10800000">
            <a:off x="2786050" y="3286124"/>
            <a:ext cx="1293784" cy="357190"/>
          </a:xfrm>
          <a:prstGeom prst="straightConnector1">
            <a:avLst/>
          </a:prstGeom>
          <a:noFill/>
          <a:ln w="9525">
            <a:solidFill>
              <a:srgbClr val="000000"/>
            </a:solidFill>
            <a:round/>
            <a:headEnd/>
            <a:tailEnd type="triangle" w="med" len="med"/>
          </a:ln>
        </p:spPr>
      </p:cxnSp>
      <p:cxnSp>
        <p:nvCxnSpPr>
          <p:cNvPr id="25" name="AutoShape 11"/>
          <p:cNvCxnSpPr>
            <a:cxnSpLocks noChangeShapeType="1"/>
          </p:cNvCxnSpPr>
          <p:nvPr/>
        </p:nvCxnSpPr>
        <p:spPr bwMode="auto">
          <a:xfrm rot="10800000">
            <a:off x="2786050" y="2214554"/>
            <a:ext cx="1214452" cy="714386"/>
          </a:xfrm>
          <a:prstGeom prst="straightConnector1">
            <a:avLst/>
          </a:prstGeom>
          <a:noFill/>
          <a:ln w="9525">
            <a:solidFill>
              <a:srgbClr val="000000"/>
            </a:solidFill>
            <a:round/>
            <a:headEnd/>
            <a:tailEnd type="triangle" w="med" len="med"/>
          </a:ln>
        </p:spPr>
      </p:cxnSp>
      <p:sp>
        <p:nvSpPr>
          <p:cNvPr id="29699" name="Text Box 3"/>
          <p:cNvSpPr txBox="1">
            <a:spLocks noChangeArrowheads="1"/>
          </p:cNvSpPr>
          <p:nvPr/>
        </p:nvSpPr>
        <p:spPr bwMode="auto">
          <a:xfrm>
            <a:off x="571440" y="3857628"/>
            <a:ext cx="2346310" cy="42862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fr-FR" sz="2000" dirty="0" smtClean="0">
                <a:solidFill>
                  <a:schemeClr val="bg1"/>
                </a:solidFill>
                <a:latin typeface="+mj-lt"/>
                <a:cs typeface="Arial" pitchFamily="34" charset="0"/>
              </a:rPr>
              <a:t>Greenwich Village</a:t>
            </a:r>
          </a:p>
        </p:txBody>
      </p:sp>
      <p:cxnSp>
        <p:nvCxnSpPr>
          <p:cNvPr id="18" name="AutoShape 14"/>
          <p:cNvCxnSpPr>
            <a:cxnSpLocks noChangeShapeType="1"/>
          </p:cNvCxnSpPr>
          <p:nvPr/>
        </p:nvCxnSpPr>
        <p:spPr bwMode="auto">
          <a:xfrm rot="10800000">
            <a:off x="2786050" y="4071942"/>
            <a:ext cx="1643042" cy="1588"/>
          </a:xfrm>
          <a:prstGeom prst="straightConnector1">
            <a:avLst/>
          </a:prstGeom>
          <a:noFill/>
          <a:ln w="9525">
            <a:solidFill>
              <a:srgbClr val="000000"/>
            </a:solidFill>
            <a:round/>
            <a:headEnd/>
            <a:tailEnd type="triangle" w="med" len="med"/>
          </a:ln>
        </p:spPr>
      </p:cxnSp>
      <p:sp>
        <p:nvSpPr>
          <p:cNvPr id="29700" name="Text Box 4"/>
          <p:cNvSpPr txBox="1">
            <a:spLocks noChangeArrowheads="1"/>
          </p:cNvSpPr>
          <p:nvPr/>
        </p:nvSpPr>
        <p:spPr bwMode="auto">
          <a:xfrm>
            <a:off x="1357258" y="4500570"/>
            <a:ext cx="1547794" cy="40165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bg1"/>
                </a:solidFill>
                <a:effectLst/>
                <a:latin typeface="+mj-lt"/>
                <a:cs typeface="Arial" pitchFamily="34" charset="0"/>
              </a:rPr>
              <a:t>Soho</a:t>
            </a:r>
          </a:p>
        </p:txBody>
      </p:sp>
      <p:cxnSp>
        <p:nvCxnSpPr>
          <p:cNvPr id="27" name="AutoShape 14"/>
          <p:cNvCxnSpPr>
            <a:cxnSpLocks noChangeShapeType="1"/>
          </p:cNvCxnSpPr>
          <p:nvPr/>
        </p:nvCxnSpPr>
        <p:spPr bwMode="auto">
          <a:xfrm rot="10800000">
            <a:off x="2643174" y="4714884"/>
            <a:ext cx="1511342" cy="1588"/>
          </a:xfrm>
          <a:prstGeom prst="straightConnector1">
            <a:avLst/>
          </a:prstGeom>
          <a:noFill/>
          <a:ln w="9525">
            <a:solidFill>
              <a:srgbClr val="000000"/>
            </a:solidFill>
            <a:round/>
            <a:headEnd/>
            <a:tailEnd type="triangle" w="med" len="med"/>
          </a:ln>
        </p:spPr>
      </p:cxnSp>
      <p:cxnSp>
        <p:nvCxnSpPr>
          <p:cNvPr id="28" name="AutoShape 14"/>
          <p:cNvCxnSpPr>
            <a:cxnSpLocks noChangeShapeType="1"/>
          </p:cNvCxnSpPr>
          <p:nvPr/>
        </p:nvCxnSpPr>
        <p:spPr bwMode="auto">
          <a:xfrm rot="10800000" flipV="1">
            <a:off x="2714612" y="5073662"/>
            <a:ext cx="1654218" cy="212726"/>
          </a:xfrm>
          <a:prstGeom prst="straightConnector1">
            <a:avLst/>
          </a:prstGeom>
          <a:noFill/>
          <a:ln w="9525">
            <a:solidFill>
              <a:srgbClr val="000000"/>
            </a:solidFill>
            <a:round/>
            <a:headEnd/>
            <a:tailEnd type="triangle" w="med" len="med"/>
          </a:ln>
        </p:spPr>
      </p:cxnSp>
      <p:sp>
        <p:nvSpPr>
          <p:cNvPr id="22" name="Text Box 9"/>
          <p:cNvSpPr txBox="1">
            <a:spLocks noChangeArrowheads="1"/>
          </p:cNvSpPr>
          <p:nvPr/>
        </p:nvSpPr>
        <p:spPr bwMode="auto">
          <a:xfrm>
            <a:off x="6929454" y="5143512"/>
            <a:ext cx="1571636" cy="42862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lang="fr-FR" sz="2000" dirty="0" err="1" smtClean="0">
                <a:solidFill>
                  <a:schemeClr val="bg1"/>
                </a:solidFill>
                <a:cs typeface="Arial" pitchFamily="34" charset="0"/>
              </a:rPr>
              <a:t>Little</a:t>
            </a:r>
            <a:r>
              <a:rPr lang="fr-FR" sz="2000" dirty="0" smtClean="0">
                <a:solidFill>
                  <a:schemeClr val="bg1"/>
                </a:solidFill>
                <a:cs typeface="Arial" pitchFamily="34" charset="0"/>
              </a:rPr>
              <a:t> </a:t>
            </a:r>
            <a:r>
              <a:rPr lang="fr-FR" sz="2000" dirty="0" err="1" smtClean="0">
                <a:solidFill>
                  <a:schemeClr val="bg1"/>
                </a:solidFill>
                <a:cs typeface="Arial" pitchFamily="34" charset="0"/>
              </a:rPr>
              <a:t>Italy</a:t>
            </a:r>
            <a:endParaRPr kumimoji="0" lang="fr-FR" sz="2000" b="0" i="0" u="none" strike="noStrike" cap="none" normalizeH="0" baseline="0" dirty="0" smtClean="0">
              <a:ln>
                <a:noFill/>
              </a:ln>
              <a:solidFill>
                <a:schemeClr val="bg1"/>
              </a:solidFill>
              <a:effectLst/>
              <a:cs typeface="Arial" pitchFamily="34" charset="0"/>
            </a:endParaRPr>
          </a:p>
        </p:txBody>
      </p:sp>
      <p:cxnSp>
        <p:nvCxnSpPr>
          <p:cNvPr id="23" name="AutoShape 11"/>
          <p:cNvCxnSpPr>
            <a:cxnSpLocks noChangeShapeType="1"/>
          </p:cNvCxnSpPr>
          <p:nvPr/>
        </p:nvCxnSpPr>
        <p:spPr bwMode="auto">
          <a:xfrm>
            <a:off x="4500562" y="5143512"/>
            <a:ext cx="2571768" cy="214314"/>
          </a:xfrm>
          <a:prstGeom prst="straightConnector1">
            <a:avLst/>
          </a:prstGeom>
          <a:noFill/>
          <a:ln w="9525">
            <a:solidFill>
              <a:srgbClr val="000000"/>
            </a:solidFill>
            <a:round/>
            <a:headEnd/>
            <a:tailEnd type="triangle" w="med" len="med"/>
          </a:ln>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0683"/>
            <a:ext cx="2071670" cy="1082229"/>
          </a:xfrm>
        </p:spPr>
        <p:txBody>
          <a:bodyPr>
            <a:normAutofit fontScale="90000"/>
          </a:bodyPr>
          <a:lstStyle/>
          <a:p>
            <a:r>
              <a:rPr lang="fr-FR" dirty="0" smtClean="0"/>
              <a:t>Jour 3</a:t>
            </a:r>
            <a:br>
              <a:rPr lang="fr-FR" dirty="0" smtClean="0"/>
            </a:br>
            <a:r>
              <a:rPr lang="fr-FR" sz="2200" dirty="0" smtClean="0"/>
              <a:t>(Mercredi 9 mai)</a:t>
            </a:r>
            <a:endParaRPr lang="fr-FR" sz="2200" dirty="0"/>
          </a:p>
        </p:txBody>
      </p:sp>
      <p:sp>
        <p:nvSpPr>
          <p:cNvPr id="3" name="Espace réservé du contenu 2"/>
          <p:cNvSpPr>
            <a:spLocks noGrp="1"/>
          </p:cNvSpPr>
          <p:nvPr>
            <p:ph idx="1"/>
          </p:nvPr>
        </p:nvSpPr>
        <p:spPr>
          <a:xfrm>
            <a:off x="516005" y="1362849"/>
            <a:ext cx="1053303" cy="443143"/>
          </a:xfrm>
        </p:spPr>
        <p:txBody>
          <a:bodyPr/>
          <a:lstStyle/>
          <a:p>
            <a:pPr marL="45720" lvl="0" indent="0">
              <a:buClr>
                <a:srgbClr val="FF8600"/>
              </a:buClr>
              <a:buNone/>
            </a:pPr>
            <a:r>
              <a:rPr lang="fr-FR" sz="1800" dirty="0" err="1" smtClean="0">
                <a:solidFill>
                  <a:schemeClr val="tx2"/>
                </a:solidFill>
              </a:rPr>
              <a:t>Intrepid</a:t>
            </a:r>
            <a:endParaRPr lang="fr-FR" sz="1800" dirty="0">
              <a:solidFill>
                <a:schemeClr val="tx2"/>
              </a:solidFill>
            </a:endParaRPr>
          </a:p>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496" y="214290"/>
            <a:ext cx="2790825"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596" y="5143512"/>
            <a:ext cx="2361713" cy="1571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0298" y="4357694"/>
            <a:ext cx="3000396" cy="1989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876" y="2143116"/>
            <a:ext cx="27051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6894562" y="220444"/>
            <a:ext cx="1314450" cy="646331"/>
          </a:xfrm>
          <a:prstGeom prst="rect">
            <a:avLst/>
          </a:prstGeom>
          <a:noFill/>
        </p:spPr>
        <p:txBody>
          <a:bodyPr wrap="square" rtlCol="0">
            <a:spAutoFit/>
          </a:bodyPr>
          <a:lstStyle/>
          <a:p>
            <a:pPr marL="45720"/>
            <a:r>
              <a:rPr lang="fr-FR" dirty="0">
                <a:solidFill>
                  <a:schemeClr val="tx2"/>
                </a:solidFill>
              </a:rPr>
              <a:t>Times Square</a:t>
            </a:r>
          </a:p>
        </p:txBody>
      </p:sp>
      <p:sp>
        <p:nvSpPr>
          <p:cNvPr id="9" name="ZoneTexte 8"/>
          <p:cNvSpPr txBox="1"/>
          <p:nvPr/>
        </p:nvSpPr>
        <p:spPr>
          <a:xfrm>
            <a:off x="214282" y="4786322"/>
            <a:ext cx="1785950" cy="369332"/>
          </a:xfrm>
          <a:prstGeom prst="rect">
            <a:avLst/>
          </a:prstGeom>
          <a:noFill/>
        </p:spPr>
        <p:txBody>
          <a:bodyPr wrap="square" rtlCol="0">
            <a:spAutoFit/>
          </a:bodyPr>
          <a:lstStyle/>
          <a:p>
            <a:pPr marL="45720">
              <a:spcBef>
                <a:spcPct val="20000"/>
              </a:spcBef>
              <a:buClr>
                <a:srgbClr val="FF8600"/>
              </a:buClr>
            </a:pPr>
            <a:r>
              <a:rPr lang="fr-FR" dirty="0">
                <a:solidFill>
                  <a:schemeClr val="tx2"/>
                </a:solidFill>
              </a:rPr>
              <a:t>Grand Central</a:t>
            </a:r>
          </a:p>
        </p:txBody>
      </p:sp>
      <p:sp>
        <p:nvSpPr>
          <p:cNvPr id="10" name="ZoneTexte 9"/>
          <p:cNvSpPr txBox="1"/>
          <p:nvPr/>
        </p:nvSpPr>
        <p:spPr>
          <a:xfrm>
            <a:off x="7500958" y="3571876"/>
            <a:ext cx="1500198" cy="369332"/>
          </a:xfrm>
          <a:prstGeom prst="rect">
            <a:avLst/>
          </a:prstGeom>
          <a:noFill/>
        </p:spPr>
        <p:txBody>
          <a:bodyPr wrap="square" rtlCol="0">
            <a:spAutoFit/>
          </a:bodyPr>
          <a:lstStyle/>
          <a:p>
            <a:pPr marL="45720">
              <a:spcBef>
                <a:spcPct val="20000"/>
              </a:spcBef>
              <a:buClr>
                <a:srgbClr val="FF8600"/>
              </a:buClr>
            </a:pPr>
            <a:r>
              <a:rPr lang="fr-FR" dirty="0">
                <a:solidFill>
                  <a:schemeClr val="tx2"/>
                </a:solidFill>
              </a:rPr>
              <a:t>5th Avenue</a:t>
            </a:r>
          </a:p>
        </p:txBody>
      </p:sp>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2396" y="1428736"/>
            <a:ext cx="1401688" cy="2038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descr="Afficher l'image d'origine"/>
          <p:cNvPicPr>
            <a:picLocks noChangeAspect="1" noChangeArrowheads="1"/>
          </p:cNvPicPr>
          <p:nvPr/>
        </p:nvPicPr>
        <p:blipFill>
          <a:blip r:embed="rId7" cstate="print"/>
          <a:srcRect/>
          <a:stretch>
            <a:fillRect/>
          </a:stretch>
        </p:blipFill>
        <p:spPr bwMode="auto">
          <a:xfrm>
            <a:off x="142844" y="2571744"/>
            <a:ext cx="3028407" cy="2011504"/>
          </a:xfrm>
          <a:prstGeom prst="rect">
            <a:avLst/>
          </a:prstGeom>
          <a:noFill/>
        </p:spPr>
      </p:pic>
      <p:pic>
        <p:nvPicPr>
          <p:cNvPr id="16386" name="Picture 2" descr="Afficher l'image d'origine"/>
          <p:cNvPicPr>
            <a:picLocks noChangeAspect="1" noChangeArrowheads="1"/>
          </p:cNvPicPr>
          <p:nvPr/>
        </p:nvPicPr>
        <p:blipFill>
          <a:blip r:embed="rId8"/>
          <a:srcRect/>
          <a:stretch>
            <a:fillRect/>
          </a:stretch>
        </p:blipFill>
        <p:spPr bwMode="auto">
          <a:xfrm>
            <a:off x="1571604" y="1285860"/>
            <a:ext cx="2000264" cy="1559030"/>
          </a:xfrm>
          <a:prstGeom prst="rect">
            <a:avLst/>
          </a:prstGeom>
          <a:noFill/>
        </p:spPr>
      </p:pic>
      <p:sp>
        <p:nvSpPr>
          <p:cNvPr id="19" name="ZoneTexte 18"/>
          <p:cNvSpPr txBox="1"/>
          <p:nvPr/>
        </p:nvSpPr>
        <p:spPr>
          <a:xfrm>
            <a:off x="5786446" y="4143380"/>
            <a:ext cx="1785950" cy="369332"/>
          </a:xfrm>
          <a:prstGeom prst="rect">
            <a:avLst/>
          </a:prstGeom>
          <a:noFill/>
        </p:spPr>
        <p:txBody>
          <a:bodyPr wrap="square" rtlCol="0">
            <a:spAutoFit/>
          </a:bodyPr>
          <a:lstStyle/>
          <a:p>
            <a:pPr marL="45720">
              <a:spcBef>
                <a:spcPct val="20000"/>
              </a:spcBef>
              <a:buClr>
                <a:srgbClr val="FF8600"/>
              </a:buClr>
            </a:pPr>
            <a:r>
              <a:rPr lang="fr-FR" dirty="0" smtClean="0">
                <a:solidFill>
                  <a:schemeClr val="tx2"/>
                </a:solidFill>
              </a:rPr>
              <a:t>United Nations</a:t>
            </a:r>
            <a:endParaRPr lang="fr-FR" dirty="0">
              <a:solidFill>
                <a:schemeClr val="tx2"/>
              </a:solidFill>
            </a:endParaRPr>
          </a:p>
        </p:txBody>
      </p:sp>
      <p:pic>
        <p:nvPicPr>
          <p:cNvPr id="15362" name="Picture 2" descr="http://www.quota.org/wp-content/uploads/2011/01/quota.and_.un_.1.jpg"/>
          <p:cNvPicPr>
            <a:picLocks noChangeAspect="1" noChangeArrowheads="1"/>
          </p:cNvPicPr>
          <p:nvPr/>
        </p:nvPicPr>
        <p:blipFill>
          <a:blip r:embed="rId9"/>
          <a:srcRect/>
          <a:stretch>
            <a:fillRect/>
          </a:stretch>
        </p:blipFill>
        <p:spPr bwMode="auto">
          <a:xfrm>
            <a:off x="5715008" y="5219705"/>
            <a:ext cx="2454126" cy="1638295"/>
          </a:xfrm>
          <a:prstGeom prst="rect">
            <a:avLst/>
          </a:prstGeom>
          <a:noFill/>
        </p:spPr>
      </p:pic>
      <p:sp>
        <p:nvSpPr>
          <p:cNvPr id="15364" name="AutoShape 4" descr="Afficher l'image d'origine"/>
          <p:cNvSpPr>
            <a:spLocks noChangeAspect="1" noChangeArrowheads="1"/>
          </p:cNvSpPr>
          <p:nvPr/>
        </p:nvSpPr>
        <p:spPr bwMode="auto">
          <a:xfrm>
            <a:off x="155575" y="-2308225"/>
            <a:ext cx="5238750" cy="48196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5366" name="Picture 6" descr="Afficher l'image d'origine"/>
          <p:cNvPicPr>
            <a:picLocks noChangeAspect="1" noChangeArrowheads="1"/>
          </p:cNvPicPr>
          <p:nvPr/>
        </p:nvPicPr>
        <p:blipFill>
          <a:blip r:embed="rId10" cstate="print"/>
          <a:srcRect/>
          <a:stretch>
            <a:fillRect/>
          </a:stretch>
        </p:blipFill>
        <p:spPr bwMode="auto">
          <a:xfrm>
            <a:off x="7643834" y="4143380"/>
            <a:ext cx="1320081" cy="1214474"/>
          </a:xfrm>
          <a:prstGeom prst="rect">
            <a:avLst/>
          </a:prstGeom>
          <a:noFill/>
        </p:spPr>
      </p:pic>
    </p:spTree>
    <p:extLst>
      <p:ext uri="{BB962C8B-B14F-4D97-AF65-F5344CB8AC3E}">
        <p14:creationId xmlns:p14="http://schemas.microsoft.com/office/powerpoint/2010/main" val="2492805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9"/>
          <p:cNvSpPr txBox="1">
            <a:spLocks noChangeArrowheads="1"/>
          </p:cNvSpPr>
          <p:nvPr/>
        </p:nvSpPr>
        <p:spPr bwMode="auto">
          <a:xfrm>
            <a:off x="6929454" y="3571876"/>
            <a:ext cx="2000264" cy="7143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kumimoji="0" lang="fr-FR" sz="2000" b="0" i="0" u="none" strike="noStrike" cap="none" normalizeH="0" baseline="0" dirty="0" smtClean="0">
                <a:ln>
                  <a:noFill/>
                </a:ln>
                <a:solidFill>
                  <a:schemeClr val="bg1"/>
                </a:solidFill>
                <a:effectLst/>
                <a:cs typeface="Arial" pitchFamily="34" charset="0"/>
              </a:rPr>
              <a:t>Grand Central</a:t>
            </a:r>
          </a:p>
          <a:p>
            <a:pPr lvl="0" algn="ctr" fontAlgn="base">
              <a:spcBef>
                <a:spcPct val="0"/>
              </a:spcBef>
              <a:spcAft>
                <a:spcPct val="0"/>
              </a:spcAft>
            </a:pPr>
            <a:r>
              <a:rPr lang="fr-FR" sz="2000" dirty="0" smtClean="0">
                <a:solidFill>
                  <a:schemeClr val="bg1"/>
                </a:solidFill>
                <a:cs typeface="Arial" pitchFamily="34" charset="0"/>
              </a:rPr>
              <a:t>Terminal</a:t>
            </a:r>
            <a:endParaRPr kumimoji="0" lang="fr-FR" sz="2000" b="0" i="0" u="none" strike="noStrike" cap="none" normalizeH="0" baseline="0" dirty="0" smtClean="0">
              <a:ln>
                <a:noFill/>
              </a:ln>
              <a:solidFill>
                <a:schemeClr val="bg1"/>
              </a:solidFill>
              <a:effectLst/>
              <a:cs typeface="Arial" pitchFamily="34" charset="0"/>
            </a:endParaRPr>
          </a:p>
        </p:txBody>
      </p:sp>
      <p:sp>
        <p:nvSpPr>
          <p:cNvPr id="2" name="Titre 1"/>
          <p:cNvSpPr txBox="1">
            <a:spLocks/>
          </p:cNvSpPr>
          <p:nvPr/>
        </p:nvSpPr>
        <p:spPr>
          <a:xfrm>
            <a:off x="0" y="0"/>
            <a:ext cx="2347912" cy="936104"/>
          </a:xfrm>
          <a:prstGeom prst="rect">
            <a:avLst/>
          </a:prstGeom>
        </p:spPr>
        <p:txBody>
          <a:bodyP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000" b="0" i="0" u="none" strike="noStrike" kern="1200" cap="none" spc="0" normalizeH="0" baseline="0" noProof="0" dirty="0" smtClean="0">
                <a:ln>
                  <a:noFill/>
                </a:ln>
                <a:solidFill>
                  <a:schemeClr val="tx2"/>
                </a:solidFill>
                <a:effectLst/>
                <a:uLnTx/>
                <a:uFillTx/>
                <a:latin typeface="+mj-lt"/>
                <a:ea typeface="+mj-ea"/>
                <a:cs typeface="+mj-cs"/>
              </a:rPr>
              <a:t>Jour 3</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2200" dirty="0" smtClean="0">
                <a:solidFill>
                  <a:schemeClr val="tx2"/>
                </a:solidFill>
                <a:latin typeface="+mj-lt"/>
                <a:ea typeface="+mj-ea"/>
                <a:cs typeface="+mj-cs"/>
              </a:rPr>
              <a:t>(Mercredi 9 mai</a:t>
            </a:r>
            <a:r>
              <a:rPr kumimoji="0" lang="fr-FR" sz="2200" b="0" i="0" u="none" strike="noStrike" kern="1200" cap="none" spc="0" normalizeH="0" baseline="0" noProof="0" dirty="0" smtClean="0">
                <a:ln>
                  <a:noFill/>
                </a:ln>
                <a:solidFill>
                  <a:schemeClr val="tx2"/>
                </a:solidFill>
                <a:effectLst/>
                <a:uLnTx/>
                <a:uFillTx/>
                <a:latin typeface="+mj-lt"/>
                <a:ea typeface="+mj-ea"/>
                <a:cs typeface="+mj-cs"/>
              </a:rPr>
              <a:t>)</a:t>
            </a:r>
            <a:endParaRPr kumimoji="0" lang="fr-FR" sz="2200" b="0" i="0" u="none" strike="noStrike" kern="1200" cap="none" spc="0" normalizeH="0" baseline="0" noProof="0" dirty="0">
              <a:ln>
                <a:noFill/>
              </a:ln>
              <a:solidFill>
                <a:schemeClr val="tx2"/>
              </a:solidFill>
              <a:effectLst/>
              <a:uLnTx/>
              <a:uFillTx/>
              <a:latin typeface="+mj-lt"/>
              <a:ea typeface="+mj-ea"/>
              <a:cs typeface="+mj-cs"/>
            </a:endParaRPr>
          </a:p>
        </p:txBody>
      </p:sp>
      <p:pic>
        <p:nvPicPr>
          <p:cNvPr id="4" name="Image 3"/>
          <p:cNvPicPr/>
          <p:nvPr/>
        </p:nvPicPr>
        <p:blipFill>
          <a:blip r:embed="rId2"/>
          <a:srcRect/>
          <a:stretch>
            <a:fillRect/>
          </a:stretch>
        </p:blipFill>
        <p:spPr bwMode="auto">
          <a:xfrm>
            <a:off x="3071802" y="571480"/>
            <a:ext cx="3571900" cy="6143668"/>
          </a:xfrm>
          <a:prstGeom prst="rect">
            <a:avLst/>
          </a:prstGeom>
          <a:noFill/>
          <a:ln w="9525">
            <a:noFill/>
            <a:miter lim="800000"/>
            <a:headEnd/>
            <a:tailEnd/>
          </a:ln>
        </p:spPr>
      </p:pic>
      <p:sp>
        <p:nvSpPr>
          <p:cNvPr id="1033" name="Text Box 9"/>
          <p:cNvSpPr txBox="1">
            <a:spLocks noChangeArrowheads="1"/>
          </p:cNvSpPr>
          <p:nvPr/>
        </p:nvSpPr>
        <p:spPr bwMode="auto">
          <a:xfrm>
            <a:off x="6929454" y="2000240"/>
            <a:ext cx="2000264" cy="7143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kumimoji="0" lang="fr-FR" sz="2000" b="0" i="0" u="none" strike="noStrike" cap="none" normalizeH="0" baseline="0" dirty="0" smtClean="0">
                <a:ln>
                  <a:noFill/>
                </a:ln>
                <a:solidFill>
                  <a:schemeClr val="bg1"/>
                </a:solidFill>
                <a:effectLst/>
                <a:cs typeface="Arial" pitchFamily="34" charset="0"/>
              </a:rPr>
              <a:t>Dîner</a:t>
            </a:r>
            <a:r>
              <a:rPr kumimoji="0" lang="fr-FR" sz="2000" b="0" i="0" u="none" strike="noStrike" cap="none" normalizeH="0" dirty="0" smtClean="0">
                <a:ln>
                  <a:noFill/>
                </a:ln>
                <a:solidFill>
                  <a:schemeClr val="bg1"/>
                </a:solidFill>
                <a:effectLst/>
                <a:cs typeface="Arial" pitchFamily="34" charset="0"/>
              </a:rPr>
              <a:t> </a:t>
            </a:r>
          </a:p>
          <a:p>
            <a:pPr lvl="0" algn="ctr" fontAlgn="base">
              <a:spcBef>
                <a:spcPct val="0"/>
              </a:spcBef>
              <a:spcAft>
                <a:spcPct val="0"/>
              </a:spcAft>
            </a:pPr>
            <a:r>
              <a:rPr kumimoji="0" lang="fr-FR" sz="2000" b="0" i="0" u="none" strike="noStrike" cap="none" normalizeH="0" dirty="0" err="1" smtClean="0">
                <a:ln>
                  <a:noFill/>
                </a:ln>
                <a:solidFill>
                  <a:schemeClr val="bg1"/>
                </a:solidFill>
                <a:effectLst/>
                <a:cs typeface="Arial" pitchFamily="34" charset="0"/>
              </a:rPr>
              <a:t>Bubba</a:t>
            </a:r>
            <a:r>
              <a:rPr kumimoji="0" lang="fr-FR" sz="2000" b="0" i="0" u="none" strike="noStrike" cap="none" normalizeH="0" dirty="0" smtClean="0">
                <a:ln>
                  <a:noFill/>
                </a:ln>
                <a:solidFill>
                  <a:schemeClr val="bg1"/>
                </a:solidFill>
                <a:effectLst/>
                <a:cs typeface="Arial" pitchFamily="34" charset="0"/>
              </a:rPr>
              <a:t> </a:t>
            </a:r>
            <a:r>
              <a:rPr kumimoji="0" lang="fr-FR" sz="2000" b="0" i="0" u="none" strike="noStrike" cap="none" normalizeH="0" dirty="0" err="1" smtClean="0">
                <a:ln>
                  <a:noFill/>
                </a:ln>
                <a:solidFill>
                  <a:schemeClr val="bg1"/>
                </a:solidFill>
                <a:effectLst/>
                <a:cs typeface="Arial" pitchFamily="34" charset="0"/>
              </a:rPr>
              <a:t>Gump</a:t>
            </a:r>
            <a:endParaRPr kumimoji="0" lang="fr-FR" sz="2000" b="0" i="0" u="none" strike="noStrike" cap="none" normalizeH="0" baseline="0" dirty="0" smtClean="0">
              <a:ln>
                <a:noFill/>
              </a:ln>
              <a:solidFill>
                <a:schemeClr val="bg1"/>
              </a:solidFill>
              <a:effectLst/>
              <a:cs typeface="Arial" pitchFamily="34" charset="0"/>
            </a:endParaRPr>
          </a:p>
        </p:txBody>
      </p:sp>
      <p:cxnSp>
        <p:nvCxnSpPr>
          <p:cNvPr id="1035" name="AutoShape 11"/>
          <p:cNvCxnSpPr>
            <a:cxnSpLocks noChangeShapeType="1"/>
            <a:endCxn id="1041" idx="1"/>
          </p:cNvCxnSpPr>
          <p:nvPr/>
        </p:nvCxnSpPr>
        <p:spPr bwMode="auto">
          <a:xfrm>
            <a:off x="6000760" y="3000372"/>
            <a:ext cx="928694" cy="142876"/>
          </a:xfrm>
          <a:prstGeom prst="straightConnector1">
            <a:avLst/>
          </a:prstGeom>
          <a:noFill/>
          <a:ln w="9525">
            <a:solidFill>
              <a:srgbClr val="000000"/>
            </a:solidFill>
            <a:round/>
            <a:headEnd/>
            <a:tailEnd type="triangle" w="med" len="med"/>
          </a:ln>
        </p:spPr>
      </p:cxnSp>
      <p:sp>
        <p:nvSpPr>
          <p:cNvPr id="1037" name="Text Box 13"/>
          <p:cNvSpPr txBox="1">
            <a:spLocks noChangeArrowheads="1"/>
          </p:cNvSpPr>
          <p:nvPr/>
        </p:nvSpPr>
        <p:spPr bwMode="auto">
          <a:xfrm>
            <a:off x="785786" y="1857364"/>
            <a:ext cx="1928826" cy="7143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fr-FR" sz="2000" dirty="0" smtClean="0">
                <a:solidFill>
                  <a:srgbClr val="00B0F0"/>
                </a:solidFill>
              </a:rPr>
              <a:t>Messe Gospel</a:t>
            </a:r>
          </a:p>
          <a:p>
            <a:pPr algn="ctr"/>
            <a:r>
              <a:rPr lang="fr-FR" sz="2000" dirty="0" smtClean="0">
                <a:solidFill>
                  <a:srgbClr val="00B0F0"/>
                </a:solidFill>
              </a:rPr>
              <a:t>Soirée</a:t>
            </a:r>
            <a:endParaRPr lang="fr-FR" sz="2000" dirty="0">
              <a:solidFill>
                <a:srgbClr val="00B0F0"/>
              </a:solidFill>
            </a:endParaRPr>
          </a:p>
        </p:txBody>
      </p:sp>
      <p:cxnSp>
        <p:nvCxnSpPr>
          <p:cNvPr id="1038" name="AutoShape 14"/>
          <p:cNvCxnSpPr>
            <a:cxnSpLocks noChangeShapeType="1"/>
          </p:cNvCxnSpPr>
          <p:nvPr/>
        </p:nvCxnSpPr>
        <p:spPr bwMode="auto">
          <a:xfrm rot="10800000">
            <a:off x="2571736" y="2214554"/>
            <a:ext cx="2357454" cy="1588"/>
          </a:xfrm>
          <a:prstGeom prst="straightConnector1">
            <a:avLst/>
          </a:prstGeom>
          <a:noFill/>
          <a:ln w="9525">
            <a:solidFill>
              <a:srgbClr val="000000"/>
            </a:solidFill>
            <a:round/>
            <a:headEnd/>
            <a:tailEnd type="triangle" w="med" len="med"/>
          </a:ln>
        </p:spPr>
      </p:cxnSp>
      <p:sp>
        <p:nvSpPr>
          <p:cNvPr id="1041" name="Text Box 17"/>
          <p:cNvSpPr txBox="1">
            <a:spLocks noChangeArrowheads="1"/>
          </p:cNvSpPr>
          <p:nvPr/>
        </p:nvSpPr>
        <p:spPr bwMode="auto">
          <a:xfrm>
            <a:off x="6929454" y="2928934"/>
            <a:ext cx="1879605" cy="42862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fr-FR" sz="2000" dirty="0" smtClean="0">
                <a:solidFill>
                  <a:srgbClr val="00B0F0"/>
                </a:solidFill>
                <a:cs typeface="Arial" pitchFamily="34" charset="0"/>
              </a:rPr>
              <a:t>Visite ONU</a:t>
            </a:r>
            <a:endParaRPr kumimoji="0" lang="fr-FR" sz="2000" b="0" i="0" u="none" strike="noStrike" cap="none" normalizeH="0" baseline="0" dirty="0" smtClean="0">
              <a:ln>
                <a:noFill/>
              </a:ln>
              <a:solidFill>
                <a:srgbClr val="00B0F0"/>
              </a:solidFill>
              <a:effectLst/>
              <a:cs typeface="Arial" pitchFamily="34" charset="0"/>
            </a:endParaRPr>
          </a:p>
        </p:txBody>
      </p:sp>
      <p:cxnSp>
        <p:nvCxnSpPr>
          <p:cNvPr id="25" name="AutoShape 11"/>
          <p:cNvCxnSpPr>
            <a:cxnSpLocks noChangeShapeType="1"/>
          </p:cNvCxnSpPr>
          <p:nvPr/>
        </p:nvCxnSpPr>
        <p:spPr bwMode="auto">
          <a:xfrm>
            <a:off x="5072066" y="2214554"/>
            <a:ext cx="2000264" cy="214314"/>
          </a:xfrm>
          <a:prstGeom prst="straightConnector1">
            <a:avLst/>
          </a:prstGeom>
          <a:noFill/>
          <a:ln w="9525">
            <a:solidFill>
              <a:srgbClr val="000000"/>
            </a:solidFill>
            <a:round/>
            <a:headEnd/>
            <a:tailEnd type="triangle" w="med" len="med"/>
          </a:ln>
        </p:spPr>
      </p:cxnSp>
      <p:sp>
        <p:nvSpPr>
          <p:cNvPr id="29699" name="Text Box 3"/>
          <p:cNvSpPr txBox="1">
            <a:spLocks noChangeArrowheads="1"/>
          </p:cNvSpPr>
          <p:nvPr/>
        </p:nvSpPr>
        <p:spPr bwMode="auto">
          <a:xfrm>
            <a:off x="571472" y="1214422"/>
            <a:ext cx="2131996" cy="42862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fr-FR" sz="2000" dirty="0" err="1" smtClean="0">
                <a:solidFill>
                  <a:schemeClr val="bg1"/>
                </a:solidFill>
              </a:rPr>
              <a:t>Intrepid</a:t>
            </a:r>
            <a:r>
              <a:rPr lang="fr-FR" sz="2000" dirty="0" smtClean="0">
                <a:solidFill>
                  <a:schemeClr val="bg1"/>
                </a:solidFill>
              </a:rPr>
              <a:t> </a:t>
            </a:r>
            <a:r>
              <a:rPr lang="fr-FR" sz="2000" dirty="0" err="1" smtClean="0">
                <a:solidFill>
                  <a:schemeClr val="bg1"/>
                </a:solidFill>
              </a:rPr>
              <a:t>Museum</a:t>
            </a:r>
            <a:endParaRPr lang="fr-FR" sz="2000" dirty="0">
              <a:solidFill>
                <a:schemeClr val="bg1"/>
              </a:solidFill>
            </a:endParaRPr>
          </a:p>
        </p:txBody>
      </p:sp>
      <p:cxnSp>
        <p:nvCxnSpPr>
          <p:cNvPr id="18" name="AutoShape 14"/>
          <p:cNvCxnSpPr>
            <a:cxnSpLocks noChangeShapeType="1"/>
          </p:cNvCxnSpPr>
          <p:nvPr/>
        </p:nvCxnSpPr>
        <p:spPr bwMode="auto">
          <a:xfrm rot="10800000">
            <a:off x="2571736" y="1428736"/>
            <a:ext cx="1797094" cy="428628"/>
          </a:xfrm>
          <a:prstGeom prst="straightConnector1">
            <a:avLst/>
          </a:prstGeom>
          <a:noFill/>
          <a:ln w="9525">
            <a:solidFill>
              <a:srgbClr val="000000"/>
            </a:solidFill>
            <a:round/>
            <a:headEnd/>
            <a:tailEnd type="triangle" w="med" len="med"/>
          </a:ln>
        </p:spPr>
      </p:cxnSp>
      <p:sp>
        <p:nvSpPr>
          <p:cNvPr id="29700" name="Text Box 4"/>
          <p:cNvSpPr txBox="1">
            <a:spLocks noChangeArrowheads="1"/>
          </p:cNvSpPr>
          <p:nvPr/>
        </p:nvSpPr>
        <p:spPr bwMode="auto">
          <a:xfrm>
            <a:off x="571472" y="3429000"/>
            <a:ext cx="2190736" cy="40165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fr-FR" sz="2000" dirty="0" smtClean="0">
                <a:solidFill>
                  <a:schemeClr val="bg1"/>
                </a:solidFill>
              </a:rPr>
              <a:t>Times Square</a:t>
            </a:r>
            <a:endParaRPr kumimoji="0" lang="fr-FR" sz="2000" b="0" i="0" u="none" strike="noStrike" cap="none" normalizeH="0" baseline="0" dirty="0" smtClean="0">
              <a:ln>
                <a:noFill/>
              </a:ln>
              <a:solidFill>
                <a:schemeClr val="bg1"/>
              </a:solidFill>
              <a:effectLst/>
              <a:latin typeface="+mj-lt"/>
              <a:cs typeface="Arial" pitchFamily="34" charset="0"/>
            </a:endParaRPr>
          </a:p>
        </p:txBody>
      </p:sp>
      <p:cxnSp>
        <p:nvCxnSpPr>
          <p:cNvPr id="27" name="AutoShape 14"/>
          <p:cNvCxnSpPr>
            <a:cxnSpLocks noChangeShapeType="1"/>
          </p:cNvCxnSpPr>
          <p:nvPr/>
        </p:nvCxnSpPr>
        <p:spPr bwMode="auto">
          <a:xfrm rot="10800000" flipV="1">
            <a:off x="2571736" y="2285992"/>
            <a:ext cx="2428892" cy="1357322"/>
          </a:xfrm>
          <a:prstGeom prst="straightConnector1">
            <a:avLst/>
          </a:prstGeom>
          <a:noFill/>
          <a:ln w="9525">
            <a:solidFill>
              <a:srgbClr val="000000"/>
            </a:solidFill>
            <a:round/>
            <a:headEnd/>
            <a:tailEnd type="triangle" w="med" len="med"/>
          </a:ln>
        </p:spPr>
      </p:cxnSp>
      <p:sp>
        <p:nvSpPr>
          <p:cNvPr id="15" name="Text Box 9"/>
          <p:cNvSpPr txBox="1">
            <a:spLocks noChangeArrowheads="1"/>
          </p:cNvSpPr>
          <p:nvPr/>
        </p:nvSpPr>
        <p:spPr bwMode="auto">
          <a:xfrm>
            <a:off x="6929454" y="1357298"/>
            <a:ext cx="2000264" cy="42862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kumimoji="0" lang="fr-FR" sz="2000" b="0" i="0" u="none" strike="noStrike" cap="none" normalizeH="0" baseline="0" dirty="0" smtClean="0">
                <a:ln>
                  <a:noFill/>
                </a:ln>
                <a:solidFill>
                  <a:schemeClr val="bg1"/>
                </a:solidFill>
                <a:effectLst/>
                <a:cs typeface="Arial" pitchFamily="34" charset="0"/>
              </a:rPr>
              <a:t>5th</a:t>
            </a:r>
            <a:r>
              <a:rPr kumimoji="0" lang="fr-FR" sz="2000" b="0" i="0" u="none" strike="noStrike" cap="none" normalizeH="0" dirty="0" smtClean="0">
                <a:ln>
                  <a:noFill/>
                </a:ln>
                <a:solidFill>
                  <a:schemeClr val="bg1"/>
                </a:solidFill>
                <a:effectLst/>
                <a:cs typeface="Arial" pitchFamily="34" charset="0"/>
              </a:rPr>
              <a:t> Avenue</a:t>
            </a:r>
            <a:endParaRPr kumimoji="0" lang="fr-FR" sz="2000" b="0" i="0" u="none" strike="noStrike" cap="none" normalizeH="0" baseline="0" dirty="0" smtClean="0">
              <a:ln>
                <a:noFill/>
              </a:ln>
              <a:solidFill>
                <a:schemeClr val="bg1"/>
              </a:solidFill>
              <a:effectLst/>
              <a:cs typeface="Arial" pitchFamily="34" charset="0"/>
            </a:endParaRPr>
          </a:p>
        </p:txBody>
      </p:sp>
      <p:cxnSp>
        <p:nvCxnSpPr>
          <p:cNvPr id="16" name="AutoShape 11"/>
          <p:cNvCxnSpPr>
            <a:cxnSpLocks noChangeShapeType="1"/>
          </p:cNvCxnSpPr>
          <p:nvPr/>
        </p:nvCxnSpPr>
        <p:spPr bwMode="auto">
          <a:xfrm flipV="1">
            <a:off x="5572132" y="1643050"/>
            <a:ext cx="1428760" cy="357190"/>
          </a:xfrm>
          <a:prstGeom prst="straightConnector1">
            <a:avLst/>
          </a:prstGeom>
          <a:noFill/>
          <a:ln w="9525">
            <a:solidFill>
              <a:srgbClr val="000000"/>
            </a:solidFill>
            <a:round/>
            <a:headEnd/>
            <a:tailEnd type="triangle" w="med" len="med"/>
          </a:ln>
        </p:spPr>
      </p:cxnSp>
      <p:cxnSp>
        <p:nvCxnSpPr>
          <p:cNvPr id="30" name="AutoShape 11"/>
          <p:cNvCxnSpPr>
            <a:cxnSpLocks noChangeShapeType="1"/>
          </p:cNvCxnSpPr>
          <p:nvPr/>
        </p:nvCxnSpPr>
        <p:spPr bwMode="auto">
          <a:xfrm>
            <a:off x="5572132" y="2786058"/>
            <a:ext cx="1500198" cy="1143008"/>
          </a:xfrm>
          <a:prstGeom prst="straightConnector1">
            <a:avLst/>
          </a:prstGeom>
          <a:noFill/>
          <a:ln w="9525">
            <a:solidFill>
              <a:srgbClr val="000000"/>
            </a:solidFill>
            <a:round/>
            <a:headEnd/>
            <a:tailEnd type="triangle" w="med" len="med"/>
          </a:ln>
        </p:spPr>
      </p:cxnSp>
      <p:sp>
        <p:nvSpPr>
          <p:cNvPr id="21" name="Text Box 4"/>
          <p:cNvSpPr txBox="1">
            <a:spLocks noChangeArrowheads="1"/>
          </p:cNvSpPr>
          <p:nvPr/>
        </p:nvSpPr>
        <p:spPr bwMode="auto">
          <a:xfrm>
            <a:off x="571472" y="2786058"/>
            <a:ext cx="2190736" cy="40165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kumimoji="0" lang="fr-FR" sz="2000" b="0" i="0" u="none" strike="noStrike" cap="none" normalizeH="0" baseline="0" dirty="0" smtClean="0">
                <a:ln>
                  <a:noFill/>
                </a:ln>
                <a:solidFill>
                  <a:srgbClr val="00B0F0"/>
                </a:solidFill>
                <a:effectLst/>
                <a:latin typeface="+mj-lt"/>
                <a:cs typeface="Arial" pitchFamily="34" charset="0"/>
              </a:rPr>
              <a:t>Mme</a:t>
            </a:r>
            <a:r>
              <a:rPr kumimoji="0" lang="fr-FR" sz="2000" b="0" i="0" u="none" strike="noStrike" cap="none" normalizeH="0" dirty="0" smtClean="0">
                <a:ln>
                  <a:noFill/>
                </a:ln>
                <a:solidFill>
                  <a:srgbClr val="00B0F0"/>
                </a:solidFill>
                <a:effectLst/>
                <a:latin typeface="+mj-lt"/>
                <a:cs typeface="Arial" pitchFamily="34" charset="0"/>
              </a:rPr>
              <a:t> </a:t>
            </a:r>
            <a:r>
              <a:rPr kumimoji="0" lang="fr-FR" sz="2000" b="0" i="0" u="none" strike="noStrike" cap="none" normalizeH="0" dirty="0" err="1" smtClean="0">
                <a:ln>
                  <a:noFill/>
                </a:ln>
                <a:solidFill>
                  <a:srgbClr val="00B0F0"/>
                </a:solidFill>
                <a:effectLst/>
                <a:latin typeface="+mj-lt"/>
                <a:cs typeface="Arial" pitchFamily="34" charset="0"/>
              </a:rPr>
              <a:t>Tussaud’s</a:t>
            </a:r>
            <a:endParaRPr kumimoji="0" lang="fr-FR" sz="2000" b="0" i="0" u="none" strike="noStrike" cap="none" normalizeH="0" baseline="0" dirty="0" smtClean="0">
              <a:ln>
                <a:noFill/>
              </a:ln>
              <a:solidFill>
                <a:srgbClr val="00B0F0"/>
              </a:solidFill>
              <a:effectLst/>
              <a:latin typeface="+mj-lt"/>
              <a:cs typeface="Arial" pitchFamily="34" charset="0"/>
            </a:endParaRPr>
          </a:p>
        </p:txBody>
      </p:sp>
      <p:cxnSp>
        <p:nvCxnSpPr>
          <p:cNvPr id="22" name="AutoShape 14"/>
          <p:cNvCxnSpPr>
            <a:cxnSpLocks noChangeShapeType="1"/>
          </p:cNvCxnSpPr>
          <p:nvPr/>
        </p:nvCxnSpPr>
        <p:spPr bwMode="auto">
          <a:xfrm rot="10800000" flipV="1">
            <a:off x="2571736" y="2071678"/>
            <a:ext cx="2214578" cy="928694"/>
          </a:xfrm>
          <a:prstGeom prst="straightConnector1">
            <a:avLst/>
          </a:prstGeom>
          <a:noFill/>
          <a:ln w="9525">
            <a:solidFill>
              <a:srgbClr val="000000"/>
            </a:solidFill>
            <a:round/>
            <a:headEnd/>
            <a:tailEnd type="triangle" w="med" len="med"/>
          </a:ln>
        </p:spPr>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1648</TotalTime>
  <Words>977</Words>
  <Application>Microsoft Office PowerPoint</Application>
  <PresentationFormat>Affichage à l'écran (4:3)</PresentationFormat>
  <Paragraphs>190</Paragraphs>
  <Slides>20</Slides>
  <Notes>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Perspective</vt:lpstr>
      <vt:lpstr>Objectifs du voyage à New York</vt:lpstr>
      <vt:lpstr>Programme New York 2018 Du Lundi 7 au Dimanche 13 mai</vt:lpstr>
      <vt:lpstr>Présentation PowerPoint</vt:lpstr>
      <vt:lpstr>Jour 1  (Lundi 7 mai)</vt:lpstr>
      <vt:lpstr>Présentation PowerPoint</vt:lpstr>
      <vt:lpstr>Jour 2 (Mardi 8 mai)</vt:lpstr>
      <vt:lpstr>Présentation PowerPoint</vt:lpstr>
      <vt:lpstr>Jour 3 (Mercredi 9 mai)</vt:lpstr>
      <vt:lpstr>Présentation PowerPoint</vt:lpstr>
      <vt:lpstr>Jour 4 (Jeudi 10 mai)</vt:lpstr>
      <vt:lpstr>Présentation PowerPoint</vt:lpstr>
      <vt:lpstr>Présentation PowerPoint</vt:lpstr>
      <vt:lpstr>Jour 5 (Vendredi 10 mai)</vt:lpstr>
      <vt:lpstr>Présentation PowerPoint</vt:lpstr>
      <vt:lpstr>Présentation PowerPoint</vt:lpstr>
      <vt:lpstr>Présentation PowerPoint</vt:lpstr>
      <vt:lpstr>Présentation PowerPoint</vt:lpstr>
      <vt:lpstr>Actions à mener pour réduire le coût du voyage</vt:lpstr>
      <vt:lpstr>Présentation PowerPoint</vt:lpstr>
      <vt:lpstr>Organisation des paiements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bruno</dc:creator>
  <cp:lastModifiedBy>bruno</cp:lastModifiedBy>
  <cp:revision>136</cp:revision>
  <dcterms:created xsi:type="dcterms:W3CDTF">2015-01-07T12:50:57Z</dcterms:created>
  <dcterms:modified xsi:type="dcterms:W3CDTF">2016-12-05T18:43:52Z</dcterms:modified>
</cp:coreProperties>
</file>